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jPGtt0+n0sw2YGkDx9N2EUmPo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ctrTitle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subTitle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0" type="dt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 rot="5400000">
            <a:off x="4871244" y="2121694"/>
            <a:ext cx="5851525" cy="2097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 rot="5400000">
            <a:off x="600869" y="100806"/>
            <a:ext cx="5851525" cy="6138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 rot="5400000">
            <a:off x="2746375" y="-3175"/>
            <a:ext cx="4191000" cy="800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24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4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2" type="body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319087" y="1828800"/>
            <a:ext cx="8824912" cy="5029200"/>
            <a:chOff x="201" y="1152"/>
            <a:chExt cx="5559" cy="3168"/>
          </a:xfrm>
        </p:grpSpPr>
        <p:sp>
          <p:nvSpPr>
            <p:cNvPr id="11" name="Google Shape;11;p16"/>
            <p:cNvSpPr/>
            <p:nvPr/>
          </p:nvSpPr>
          <p:spPr>
            <a:xfrm>
              <a:off x="528" y="2909"/>
              <a:ext cx="5232" cy="1411"/>
            </a:xfrm>
            <a:custGeom>
              <a:rect b="b" l="l" r="r" t="t"/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210" y="1152"/>
              <a:ext cx="5550" cy="3168"/>
            </a:xfrm>
            <a:custGeom>
              <a:rect b="b" l="l" r="r" t="t"/>
              <a:pathLst>
                <a:path extrusionOk="0" h="3168" w="555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528" y="2932"/>
              <a:ext cx="5232" cy="1388"/>
            </a:xfrm>
            <a:custGeom>
              <a:rect b="b" l="l" r="r" t="t"/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528" y="1152"/>
              <a:ext cx="4607" cy="29"/>
            </a:xfrm>
            <a:custGeom>
              <a:rect b="b" l="l" r="r" t="t"/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528" y="1152"/>
              <a:ext cx="29" cy="1785"/>
            </a:xfrm>
            <a:custGeom>
              <a:rect b="b" l="l" r="r" t="t"/>
              <a:pathLst>
                <a:path extrusionOk="0" h="2161" w="29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527" y="2904"/>
              <a:ext cx="29" cy="1416"/>
            </a:xfrm>
            <a:custGeom>
              <a:rect b="b" l="l" r="r" t="t"/>
              <a:pathLst>
                <a:path extrusionOk="0" h="1416" w="29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201" y="2904"/>
              <a:ext cx="2879" cy="29"/>
            </a:xfrm>
            <a:custGeom>
              <a:rect b="b" l="l" r="r" t="t"/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201" y="2904"/>
              <a:ext cx="30" cy="1416"/>
            </a:xfrm>
            <a:custGeom>
              <a:rect b="b" l="l" r="r" t="t"/>
              <a:pathLst>
                <a:path extrusionOk="0" h="1416" w="3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8"/>
          <p:cNvGrpSpPr/>
          <p:nvPr/>
        </p:nvGrpSpPr>
        <p:grpSpPr>
          <a:xfrm>
            <a:off x="319087" y="1752600"/>
            <a:ext cx="8824912" cy="5129212"/>
            <a:chOff x="201" y="1104"/>
            <a:chExt cx="5559" cy="3231"/>
          </a:xfrm>
        </p:grpSpPr>
        <p:sp>
          <p:nvSpPr>
            <p:cNvPr id="95" name="Google Shape;95;p28"/>
            <p:cNvSpPr/>
            <p:nvPr/>
          </p:nvSpPr>
          <p:spPr>
            <a:xfrm>
              <a:off x="210" y="1104"/>
              <a:ext cx="5550" cy="3216"/>
            </a:xfrm>
            <a:custGeom>
              <a:rect b="b" l="l" r="r" t="t"/>
              <a:pathLst>
                <a:path extrusionOk="0" h="3216" w="555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1">
                <a:alpha val="3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8"/>
            <p:cNvSpPr/>
            <p:nvPr/>
          </p:nvSpPr>
          <p:spPr>
            <a:xfrm>
              <a:off x="528" y="2400"/>
              <a:ext cx="5232" cy="1920"/>
            </a:xfrm>
            <a:custGeom>
              <a:rect b="b" l="l" r="r" t="t"/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8"/>
            <p:cNvSpPr/>
            <p:nvPr/>
          </p:nvSpPr>
          <p:spPr>
            <a:xfrm>
              <a:off x="201" y="2377"/>
              <a:ext cx="3455" cy="29"/>
            </a:xfrm>
            <a:custGeom>
              <a:rect b="b" l="l" r="r" t="t"/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8"/>
            <p:cNvSpPr/>
            <p:nvPr/>
          </p:nvSpPr>
          <p:spPr>
            <a:xfrm>
              <a:off x="528" y="1104"/>
              <a:ext cx="4894" cy="29"/>
            </a:xfrm>
            <a:custGeom>
              <a:rect b="b" l="l" r="r" t="t"/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8"/>
            <p:cNvSpPr/>
            <p:nvPr/>
          </p:nvSpPr>
          <p:spPr>
            <a:xfrm>
              <a:off x="201" y="2377"/>
              <a:ext cx="30" cy="1958"/>
            </a:xfrm>
            <a:custGeom>
              <a:rect b="b" l="l" r="r" t="t"/>
              <a:pathLst>
                <a:path extrusionOk="0" h="1416" w="3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8"/>
            <p:cNvSpPr/>
            <p:nvPr/>
          </p:nvSpPr>
          <p:spPr>
            <a:xfrm>
              <a:off x="528" y="1104"/>
              <a:ext cx="29" cy="3225"/>
            </a:xfrm>
            <a:custGeom>
              <a:rect b="b" l="l" r="r" t="t"/>
              <a:pathLst>
                <a:path extrusionOk="0" h="2161" w="29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28"/>
          <p:cNvSpPr txBox="1"/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Relationship Id="rId7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Relationship Id="rId7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jpg"/><Relationship Id="rId4" Type="http://schemas.openxmlformats.org/officeDocument/2006/relationships/image" Target="../media/image4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info@birdmonitors.net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14.png"/><Relationship Id="rId7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33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title"/>
          </p:nvPr>
        </p:nvSpPr>
        <p:spPr>
          <a:xfrm>
            <a:off x="26987" y="228600"/>
            <a:ext cx="90408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Black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Bird Friendly Chicago</a:t>
            </a:r>
            <a:br>
              <a:rPr b="1" i="0" lang="en-US" sz="2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2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advocating for bird-friendly building design in Chicago</a:t>
            </a:r>
            <a:br>
              <a:rPr b="0" i="0" lang="en-US" sz="40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117" name="Google Shape;117;p1"/>
          <p:cNvSpPr txBox="1"/>
          <p:nvPr>
            <p:ph idx="1" type="body"/>
          </p:nvPr>
        </p:nvSpPr>
        <p:spPr>
          <a:xfrm>
            <a:off x="87312" y="4724400"/>
            <a:ext cx="89693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Annette Prince, Director Chicago Bird Collision Monitors; Chair, Bird Friendly Chicago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Chicago Bird Alliance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Chicago Bird Collision Monitors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Chicago Ornithological Society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Feminist Bird Club </a:t>
            </a:r>
            <a:endParaRPr b="1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77975"/>
            <a:ext cx="502761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8600" y="55626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8375" y="5562600"/>
            <a:ext cx="1546225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2800" y="5559425"/>
            <a:ext cx="1273175" cy="12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77000" y="55626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7587"/>
            <a:ext cx="32575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381000"/>
            <a:ext cx="321945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79375"/>
            <a:ext cx="3352800" cy="213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3700" y="1646237"/>
            <a:ext cx="2389187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6200" y="4191000"/>
            <a:ext cx="3219450" cy="25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625" y="914400"/>
            <a:ext cx="3976687" cy="264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12" y="76200"/>
            <a:ext cx="3900487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8162" y="228600"/>
            <a:ext cx="2190750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2879725"/>
            <a:ext cx="3121025" cy="38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8762" y="3733800"/>
            <a:ext cx="4948237" cy="30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25622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3905250"/>
            <a:ext cx="3171825" cy="222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201612"/>
            <a:ext cx="3048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9650" y="3306762"/>
            <a:ext cx="290195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0" y="4800600"/>
            <a:ext cx="2668587" cy="200183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>
            <p:ph type="title"/>
          </p:nvPr>
        </p:nvSpPr>
        <p:spPr>
          <a:xfrm>
            <a:off x="152400" y="2508250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 Black"/>
              <a:buNone/>
            </a:pPr>
            <a: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Total economic output from birding activities in 2022 was estimated at $279 billion.</a:t>
            </a:r>
            <a:b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According to the USFW Service, birders spent $107.6 billion on bird-related activities.</a:t>
            </a:r>
            <a:b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These expenditures contributed to the economy through jobs, labor income and tax revenue.</a:t>
            </a:r>
            <a:b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Birding supported 1.4 million jobs and generated $90.2 billion in labor income.</a:t>
            </a:r>
            <a:b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12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Bird-friendly design practices created businesses, jobs and development.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1912"/>
            <a:ext cx="3595687" cy="359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61912"/>
            <a:ext cx="4540250" cy="378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4724400"/>
            <a:ext cx="4251325" cy="203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950" y="4114800"/>
            <a:ext cx="4176712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5802312" cy="38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5350" y="3048000"/>
            <a:ext cx="43624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idx="1" type="body"/>
          </p:nvPr>
        </p:nvSpPr>
        <p:spPr>
          <a:xfrm>
            <a:off x="76200" y="3810000"/>
            <a:ext cx="8964612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Annette Prince,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Chicago Bird Collision Monitors; Chair, Bird Friendly Chicago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i="0" lang="en-US" sz="2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info@birdmonitors.net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773 988 1867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7525" y="457200"/>
            <a:ext cx="55689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862387"/>
            <a:ext cx="3581400" cy="301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90800"/>
            <a:ext cx="3236912" cy="41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5950" y="-41275"/>
            <a:ext cx="5988050" cy="377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" y="228600"/>
            <a:ext cx="4213225" cy="109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75" y="217487"/>
            <a:ext cx="3657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b="0" l="8483" r="0" t="0"/>
          <a:stretch/>
        </p:blipFill>
        <p:spPr>
          <a:xfrm>
            <a:off x="-1" y="914400"/>
            <a:ext cx="2859100" cy="27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0062" y="76200"/>
            <a:ext cx="22288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42672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9687" y="3363912"/>
            <a:ext cx="2689225" cy="345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105025"/>
            <a:ext cx="7010400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7800"/>
            <a:ext cx="2486025" cy="2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>
            <p:ph type="title"/>
          </p:nvPr>
        </p:nvSpPr>
        <p:spPr>
          <a:xfrm>
            <a:off x="838200" y="66675"/>
            <a:ext cx="7927975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Black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Estimated totals of dead and injured birds found within downtown &amp; surrounding areas over the past 10 years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4495800" y="-26987"/>
            <a:ext cx="5181600" cy="1203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Black"/>
              <a:buNone/>
            </a:pPr>
            <a:r>
              <a:rPr b="1" i="0" lang="en-US" sz="40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October 5, 2023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8462" y="1371600"/>
            <a:ext cx="4405312" cy="292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76200"/>
            <a:ext cx="4284662" cy="281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25" y="4495800"/>
            <a:ext cx="8120062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075" y="3500437"/>
            <a:ext cx="2855912" cy="333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101600"/>
            <a:ext cx="3359150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4875" y="4648200"/>
            <a:ext cx="2462212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6512" y="3013075"/>
            <a:ext cx="2932112" cy="383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65087"/>
            <a:ext cx="6096000" cy="67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2006-03-06T02:22:20Z</dcterms:created>
  <dc:creator>Annette Prince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