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A3589D_2C33B2EF.xml" ContentType="application/vnd.ms-powerpoint.comment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84" r:id="rId5"/>
  </p:sldMasterIdLst>
  <p:notesMasterIdLst>
    <p:notesMasterId r:id="rId41"/>
  </p:notesMasterIdLst>
  <p:sldIdLst>
    <p:sldId id="256" r:id="rId6"/>
    <p:sldId id="367" r:id="rId7"/>
    <p:sldId id="2141411491" r:id="rId8"/>
    <p:sldId id="2141411488" r:id="rId9"/>
    <p:sldId id="2141411489" r:id="rId10"/>
    <p:sldId id="2141411490" r:id="rId11"/>
    <p:sldId id="2141411493" r:id="rId12"/>
    <p:sldId id="2141411473" r:id="rId13"/>
    <p:sldId id="316" r:id="rId14"/>
    <p:sldId id="2141411479" r:id="rId15"/>
    <p:sldId id="312" r:id="rId16"/>
    <p:sldId id="313" r:id="rId17"/>
    <p:sldId id="314" r:id="rId18"/>
    <p:sldId id="315" r:id="rId19"/>
    <p:sldId id="2141411484" r:id="rId20"/>
    <p:sldId id="352" r:id="rId21"/>
    <p:sldId id="258" r:id="rId22"/>
    <p:sldId id="362" r:id="rId23"/>
    <p:sldId id="2141411474" r:id="rId24"/>
    <p:sldId id="2141411475" r:id="rId25"/>
    <p:sldId id="2141411485" r:id="rId26"/>
    <p:sldId id="2141411486" r:id="rId27"/>
    <p:sldId id="2141411487" r:id="rId28"/>
    <p:sldId id="2141411494" r:id="rId29"/>
    <p:sldId id="2141411495" r:id="rId30"/>
    <p:sldId id="2141411467" r:id="rId31"/>
    <p:sldId id="2141411440" r:id="rId32"/>
    <p:sldId id="2141411480" r:id="rId33"/>
    <p:sldId id="2141411496" r:id="rId34"/>
    <p:sldId id="2141411463" r:id="rId35"/>
    <p:sldId id="2141411466" r:id="rId36"/>
    <p:sldId id="2141411457" r:id="rId37"/>
    <p:sldId id="2141411452" r:id="rId38"/>
    <p:sldId id="2141411460" r:id="rId39"/>
    <p:sldId id="26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425F01-166B-0C85-ED40-53FE49C2255F}" name="svankuren@greenprintpartners.com" initials="sv" userId="S::urn:spo:guest#svankuren@greenprintpartners.com::" providerId="AD"/>
  <p188:author id="{E0B6FE09-5C03-B384-BFC6-B3FDC1FEC6BF}" name="Jackie Rigley" initials="JR" userId="S::jacqueline.rigley@cityofchicago.org::648b8412-6beb-4e30-a1fa-e1863beecf9e" providerId="AD"/>
  <p188:author id="{87A02615-A6AA-7FEC-0881-6B475A61333E}" name="Avigail Bailon" initials="AB" userId="S::avigail.bailon@cityofchicago.org::38496fd7-c6f7-4b66-af3b-c9a81dd6d3fa" providerId="AD"/>
  <p188:author id="{0F76453A-EE53-8334-BA0A-237948A54B38}" name="Bosley, Sydney" initials="BS" userId="S::sbosley@depaul.edu::6f055d88-6723-4094-b6f1-00fd8bcb18ee" providerId="AD"/>
  <p188:author id="{6F79987C-5F6A-2860-368C-27D83EEB5AA2}" name="Aya O'Connor" initials="" userId="S::aoconnor@greenprintpartners.com::dcc8073b-a701-43cf-832e-a2d0e417cb60" providerId="AD"/>
  <p188:author id="{A2B4738D-AA9A-FA7F-CD08-3E0B9FE9FD71}" name="Jared Patton" initials="JP" userId="S::Jared.Patton@cityofchicago.org::b5062369-1da6-4fe3-86a9-fd8d1d1046b8" providerId="AD"/>
  <p188:author id="{263D37A3-FC2A-B894-EEE3-8A8AAC4689C7}" name="Angela Tovar" initials="AT" userId="S::angela.tovar@cityofchicago.org::e2d7c3ec-3e72-42b1-bd9b-7fa8a10665a8" providerId="AD"/>
  <p188:author id="{21864AA4-7439-3F1B-3919-CC6586CF0B15}" name="Belinda (Lindy) Wordlaw" initials="BW" userId="S::belinda.wordlaw@cityofchicago.org::ee803ea4-db30-43fa-9161-9cf480139f46" providerId="AD"/>
  <p188:author id="{DBA1D3A5-A298-6266-0F1F-9CC17F3F4A24}" name="Emily Melbye" initials="EM" userId="S::emily.melbye@cityofchicago.org::7a1e9efb-8b86-486c-a108-416cf763d329" providerId="AD"/>
  <p188:author id="{129D8AB8-AA0E-5045-01A2-74DCE2D3E8A9}" name="Jared Patton" initials="JP" userId="S::jared.patton@cityofchicago.org::b5062369-1da6-4fe3-86a9-fd8d1d1046b8" providerId="AD"/>
  <p188:author id="{B4DEF7DD-F58C-93F8-2D19-841B52F01C3E}" name="Alida Monaco" initials="AM" userId="S::alida.monaco@cityofchicago.org::677070d3-a793-4d0c-a9f9-c07259848627" providerId="AD"/>
  <p188:author id="{12A0FFE6-29F5-17BE-0330-DC3E3CA2518F}" name="Gabriela Wagener-Sobrero" initials="GW" userId="S::gabriela.wagener-sobrero@cityofchicago.org::d5a16e86-a39b-4091-92d9-8ecf4a6888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9"/>
    <a:srgbClr val="1F76B4"/>
    <a:srgbClr val="41B6E6"/>
    <a:srgbClr val="FFFFFF"/>
    <a:srgbClr val="ED3441"/>
    <a:srgbClr val="41B7E6"/>
    <a:srgbClr val="0066FF"/>
    <a:srgbClr val="00CCFF"/>
    <a:srgbClr val="6DE3FF"/>
    <a:srgbClr val="77C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25FEB-B9BF-7938-17D7-638B40DB3C21}" v="2" dt="2026-07-13T14:54:11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omments/modernComment_7FA3589D_2C33B2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2192D5-40AB-42DA-9682-E4C453FD2461}" authorId="{B4DEF7DD-F58C-93F8-2D19-841B52F01C3E}" created="2026-07-08T19:51:29.58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41585647" sldId="2141411485"/>
      <ac:spMk id="5" creationId="{DDE374B9-0843-84AF-3BC3-43DAE6219AA8}"/>
      <ac:txMk cp="31" len="26">
        <ac:context len="86" hash="280787034"/>
      </ac:txMk>
    </ac:txMkLst>
    <p188:pos x="3671454" y="2554431"/>
    <p188:txBody>
      <a:bodyPr/>
      <a:lstStyle/>
      <a:p>
        <a:r>
          <a:rPr lang="en-US"/>
          <a:t>Jared to reference how the heat wave impacted grid reliability.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0BD140-36CF-4350-A51C-74FBC940514B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DD90E8-E8E4-4A5A-9A30-32E737829A42}">
      <dgm:prSet phldrT="[Text]" phldr="0"/>
      <dgm:spPr/>
      <dgm:t>
        <a:bodyPr/>
        <a:lstStyle/>
        <a:p>
          <a:pPr rtl="0">
            <a:defRPr b="1"/>
          </a:pPr>
          <a:r>
            <a:rPr lang="en-US" b="1" baseline="0">
              <a:latin typeface="Century Gothic"/>
              <a:ea typeface="Calibri"/>
              <a:cs typeface="Calibri"/>
            </a:rPr>
            <a:t>City ordinance</a:t>
          </a:r>
          <a:endParaRPr lang="en-US" baseline="0"/>
        </a:p>
      </dgm:t>
    </dgm:pt>
    <dgm:pt modelId="{6C8B51AB-7000-436D-822A-20F77D6A3357}" type="parTrans" cxnId="{9F64A905-1AD6-4051-B2FD-051BFDE3EEEC}">
      <dgm:prSet/>
      <dgm:spPr/>
      <dgm:t>
        <a:bodyPr/>
        <a:lstStyle/>
        <a:p>
          <a:endParaRPr lang="en-US"/>
        </a:p>
      </dgm:t>
    </dgm:pt>
    <dgm:pt modelId="{57937C30-359E-4676-9D9D-0EF122EA1608}" type="sibTrans" cxnId="{9F64A905-1AD6-4051-B2FD-051BFDE3EEEC}">
      <dgm:prSet/>
      <dgm:spPr/>
      <dgm:t>
        <a:bodyPr/>
        <a:lstStyle/>
        <a:p>
          <a:endParaRPr lang="en-US"/>
        </a:p>
      </dgm:t>
    </dgm:pt>
    <dgm:pt modelId="{240FE721-3DD9-4349-B6ED-029FFF35C6DC}">
      <dgm:prSet phldrT="[Text]" phldr="0"/>
      <dgm:spPr/>
      <dgm:t>
        <a:bodyPr/>
        <a:lstStyle/>
        <a:p>
          <a:pPr rtl="0"/>
          <a:r>
            <a:rPr lang="en-US" b="0" baseline="0">
              <a:solidFill>
                <a:srgbClr val="000000"/>
              </a:solidFill>
              <a:latin typeface="Calibri"/>
              <a:ea typeface="Calibri"/>
              <a:cs typeface="Calibri"/>
            </a:rPr>
            <a:t>September 2024</a:t>
          </a:r>
        </a:p>
      </dgm:t>
    </dgm:pt>
    <dgm:pt modelId="{1C71805F-8F3F-4638-B0E5-B4262810B92B}" type="parTrans" cxnId="{1BA06ED0-CF3B-4192-AA01-5942F988E0FF}">
      <dgm:prSet/>
      <dgm:spPr/>
      <dgm:t>
        <a:bodyPr/>
        <a:lstStyle/>
        <a:p>
          <a:endParaRPr lang="en-US"/>
        </a:p>
      </dgm:t>
    </dgm:pt>
    <dgm:pt modelId="{C091B770-345D-4D40-B39A-E548F0FDACFA}" type="sibTrans" cxnId="{1BA06ED0-CF3B-4192-AA01-5942F988E0FF}">
      <dgm:prSet/>
      <dgm:spPr/>
      <dgm:t>
        <a:bodyPr/>
        <a:lstStyle/>
        <a:p>
          <a:endParaRPr lang="en-US"/>
        </a:p>
      </dgm:t>
    </dgm:pt>
    <dgm:pt modelId="{8529C46B-6047-49FC-941A-301A487EFE53}">
      <dgm:prSet phldrT="[Text]" phldr="0"/>
      <dgm:spPr/>
      <dgm:t>
        <a:bodyPr/>
        <a:lstStyle/>
        <a:p>
          <a:pPr>
            <a:defRPr b="1"/>
          </a:pPr>
          <a:r>
            <a:rPr lang="en-US" baseline="0">
              <a:latin typeface="Century Gothic"/>
            </a:rPr>
            <a:t>Monthly Meetings Begin</a:t>
          </a:r>
          <a:endParaRPr lang="en-US" baseline="0"/>
        </a:p>
      </dgm:t>
    </dgm:pt>
    <dgm:pt modelId="{1C5C2292-64C1-4D1F-AD19-43875F10C052}" type="parTrans" cxnId="{599F5280-698F-4134-BDA7-03376F650E7A}">
      <dgm:prSet/>
      <dgm:spPr/>
      <dgm:t>
        <a:bodyPr/>
        <a:lstStyle/>
        <a:p>
          <a:endParaRPr lang="en-US"/>
        </a:p>
      </dgm:t>
    </dgm:pt>
    <dgm:pt modelId="{5558EB61-583D-4ADD-8256-197AB639B5F5}" type="sibTrans" cxnId="{599F5280-698F-4134-BDA7-03376F650E7A}">
      <dgm:prSet/>
      <dgm:spPr/>
      <dgm:t>
        <a:bodyPr/>
        <a:lstStyle/>
        <a:p>
          <a:endParaRPr lang="en-US"/>
        </a:p>
      </dgm:t>
    </dgm:pt>
    <dgm:pt modelId="{186B03D6-5A91-46ED-9D60-B7C42CB6F087}">
      <dgm:prSet phldrT="[Text]" phldr="0"/>
      <dgm:spPr/>
      <dgm:t>
        <a:bodyPr/>
        <a:lstStyle/>
        <a:p>
          <a:r>
            <a:rPr lang="en-US" baseline="0">
              <a:latin typeface="Century Gothic"/>
            </a:rPr>
            <a:t>January 2025</a:t>
          </a:r>
          <a:endParaRPr lang="en-US" baseline="0"/>
        </a:p>
      </dgm:t>
    </dgm:pt>
    <dgm:pt modelId="{1F56AB7D-8E8B-4FFC-B0EA-245098D0039A}" type="parTrans" cxnId="{B62C31A2-8805-4388-B594-33506980A248}">
      <dgm:prSet/>
      <dgm:spPr/>
      <dgm:t>
        <a:bodyPr/>
        <a:lstStyle/>
        <a:p>
          <a:endParaRPr lang="en-US"/>
        </a:p>
      </dgm:t>
    </dgm:pt>
    <dgm:pt modelId="{B17D57EE-17BB-40FD-AB11-0C75247D4C13}" type="sibTrans" cxnId="{B62C31A2-8805-4388-B594-33506980A248}">
      <dgm:prSet/>
      <dgm:spPr/>
      <dgm:t>
        <a:bodyPr/>
        <a:lstStyle/>
        <a:p>
          <a:endParaRPr lang="en-US"/>
        </a:p>
      </dgm:t>
    </dgm:pt>
    <dgm:pt modelId="{C60F6DE2-ACB6-49FA-9143-8A6B0F9F5552}">
      <dgm:prSet phldrT="[Text]" phldr="0"/>
      <dgm:spPr/>
      <dgm:t>
        <a:bodyPr/>
        <a:lstStyle/>
        <a:p>
          <a:pPr>
            <a:defRPr b="1"/>
          </a:pPr>
          <a:r>
            <a:rPr lang="en-US" baseline="0">
              <a:latin typeface="Century Gothic"/>
            </a:rPr>
            <a:t>Release of Data Centers Report</a:t>
          </a:r>
          <a:endParaRPr lang="en-US" baseline="0"/>
        </a:p>
      </dgm:t>
    </dgm:pt>
    <dgm:pt modelId="{B6E09114-587A-4B3E-918C-723A5C49CDE9}" type="parTrans" cxnId="{852D54F5-1185-48D0-82FD-7988161C2717}">
      <dgm:prSet/>
      <dgm:spPr/>
      <dgm:t>
        <a:bodyPr/>
        <a:lstStyle/>
        <a:p>
          <a:endParaRPr lang="en-US"/>
        </a:p>
      </dgm:t>
    </dgm:pt>
    <dgm:pt modelId="{69754F60-757F-4936-A16C-6E28D6D70FA9}" type="sibTrans" cxnId="{852D54F5-1185-48D0-82FD-7988161C2717}">
      <dgm:prSet/>
      <dgm:spPr/>
      <dgm:t>
        <a:bodyPr/>
        <a:lstStyle/>
        <a:p>
          <a:endParaRPr lang="en-US"/>
        </a:p>
      </dgm:t>
    </dgm:pt>
    <dgm:pt modelId="{F369533C-C355-4750-B7CC-183FFDF383CC}">
      <dgm:prSet phldrT="[Text]" phldr="0"/>
      <dgm:spPr/>
      <dgm:t>
        <a:bodyPr/>
        <a:lstStyle/>
        <a:p>
          <a:r>
            <a:rPr lang="en-US" baseline="0">
              <a:latin typeface="Century Gothic"/>
            </a:rPr>
            <a:t>July 2026</a:t>
          </a:r>
          <a:endParaRPr lang="en-US" baseline="0"/>
        </a:p>
      </dgm:t>
    </dgm:pt>
    <dgm:pt modelId="{231818BD-8672-4587-A551-C3A9C56483F7}" type="parTrans" cxnId="{E9B9F2DC-4754-4890-85C0-DD6777D62BFC}">
      <dgm:prSet/>
      <dgm:spPr/>
      <dgm:t>
        <a:bodyPr/>
        <a:lstStyle/>
        <a:p>
          <a:endParaRPr lang="en-US"/>
        </a:p>
      </dgm:t>
    </dgm:pt>
    <dgm:pt modelId="{85A34F69-7865-4ECA-844D-C1FC38819438}" type="sibTrans" cxnId="{E9B9F2DC-4754-4890-85C0-DD6777D62BFC}">
      <dgm:prSet/>
      <dgm:spPr/>
      <dgm:t>
        <a:bodyPr/>
        <a:lstStyle/>
        <a:p>
          <a:endParaRPr lang="en-US"/>
        </a:p>
      </dgm:t>
    </dgm:pt>
    <dgm:pt modelId="{03E0D0AA-A309-4052-BF4E-942A9E3A7DA6}">
      <dgm:prSet phldrT="[Text]" phldr="0"/>
      <dgm:spPr/>
      <dgm:t>
        <a:bodyPr/>
        <a:lstStyle/>
        <a:p>
          <a:pPr>
            <a:defRPr b="1"/>
          </a:pPr>
          <a:r>
            <a:rPr lang="en-US" baseline="0">
              <a:latin typeface="Century Gothic"/>
            </a:rPr>
            <a:t>Industry Roundtable</a:t>
          </a:r>
        </a:p>
      </dgm:t>
    </dgm:pt>
    <dgm:pt modelId="{2296C891-B096-4B1E-9F4B-8FEDA94123A5}" type="parTrans" cxnId="{AC49CBDD-1EB5-47B3-8808-228E6BA7C376}">
      <dgm:prSet/>
      <dgm:spPr/>
    </dgm:pt>
    <dgm:pt modelId="{95ED8C83-73AF-4F75-AC9C-5761B0C4534A}" type="sibTrans" cxnId="{AC49CBDD-1EB5-47B3-8808-228E6BA7C376}">
      <dgm:prSet/>
      <dgm:spPr/>
    </dgm:pt>
    <dgm:pt modelId="{81CA02E7-984F-40D5-A7C0-4CB93E20DA5A}">
      <dgm:prSet phldrT="[Text]" phldr="0"/>
      <dgm:spPr/>
      <dgm:t>
        <a:bodyPr/>
        <a:lstStyle/>
        <a:p>
          <a:r>
            <a:rPr lang="en-US" b="1" baseline="0">
              <a:latin typeface="Century Gothic"/>
            </a:rPr>
            <a:t>April 2026</a:t>
          </a:r>
        </a:p>
      </dgm:t>
    </dgm:pt>
    <dgm:pt modelId="{7357EA87-ADC6-4D2B-94C2-94FFBBAFC872}" type="parTrans" cxnId="{A3416E6A-82AB-4035-8EE6-04EDA025CDFC}">
      <dgm:prSet/>
      <dgm:spPr/>
    </dgm:pt>
    <dgm:pt modelId="{4B068302-C532-40FE-974D-83C4AF6D9CCD}" type="sibTrans" cxnId="{A3416E6A-82AB-4035-8EE6-04EDA025CDFC}">
      <dgm:prSet/>
      <dgm:spPr/>
    </dgm:pt>
    <dgm:pt modelId="{CE826034-B9D1-4AFF-B1E9-C6B02BA4C2E7}">
      <dgm:prSet phldrT="[Text]" phldr="0"/>
      <dgm:spPr/>
      <dgm:t>
        <a:bodyPr/>
        <a:lstStyle/>
        <a:p>
          <a:pPr>
            <a:defRPr b="1"/>
          </a:pPr>
          <a:r>
            <a:rPr lang="en-US" baseline="0">
              <a:latin typeface="Century Gothic"/>
            </a:rPr>
            <a:t>Environmental Protection &amp; Energy Committee Hearing</a:t>
          </a:r>
        </a:p>
      </dgm:t>
    </dgm:pt>
    <dgm:pt modelId="{173A7825-9DF1-4E4B-B463-EC1EAC4B8657}" type="parTrans" cxnId="{C64E1542-4880-46C9-8ECC-E8874311AB54}">
      <dgm:prSet/>
      <dgm:spPr/>
    </dgm:pt>
    <dgm:pt modelId="{D9CFD00E-4954-464F-BE35-F57D65FFC309}" type="sibTrans" cxnId="{C64E1542-4880-46C9-8ECC-E8874311AB54}">
      <dgm:prSet/>
      <dgm:spPr/>
    </dgm:pt>
    <dgm:pt modelId="{9FED84E1-8BB9-4889-B1CD-0FEBC879231C}">
      <dgm:prSet phldrT="[Text]" phldr="0"/>
      <dgm:spPr/>
      <dgm:t>
        <a:bodyPr/>
        <a:lstStyle/>
        <a:p>
          <a:r>
            <a:rPr lang="en-US" b="0" baseline="0">
              <a:solidFill>
                <a:srgbClr val="444444"/>
              </a:solidFill>
              <a:latin typeface="Calibri"/>
              <a:ea typeface="Calibri"/>
              <a:cs typeface="Calibri"/>
            </a:rPr>
            <a:t>May 2026</a:t>
          </a:r>
          <a:endParaRPr lang="en-US" baseline="0"/>
        </a:p>
      </dgm:t>
    </dgm:pt>
    <dgm:pt modelId="{C1AB9073-F578-477F-BEB4-3093ED1E32FA}" type="parTrans" cxnId="{7867DBF3-2005-424D-AF0A-B4D65EFC7862}">
      <dgm:prSet/>
      <dgm:spPr/>
    </dgm:pt>
    <dgm:pt modelId="{73906B71-5732-4E3F-9FD8-8951CDDE3432}" type="sibTrans" cxnId="{7867DBF3-2005-424D-AF0A-B4D65EFC7862}">
      <dgm:prSet/>
      <dgm:spPr/>
    </dgm:pt>
    <dgm:pt modelId="{23C5761A-FCCF-46A4-99BB-C01FB7F8E674}">
      <dgm:prSet phldrT="[Text]" phldr="0"/>
      <dgm:spPr/>
      <dgm:t>
        <a:bodyPr/>
        <a:lstStyle/>
        <a:p>
          <a:pPr>
            <a:defRPr b="1"/>
          </a:pPr>
          <a:r>
            <a:rPr lang="en-US" b="1" baseline="0">
              <a:solidFill>
                <a:srgbClr val="444444"/>
              </a:solidFill>
              <a:latin typeface="Calibri"/>
              <a:ea typeface="Calibri"/>
              <a:cs typeface="Calibri"/>
            </a:rPr>
            <a:t>Community Meeting</a:t>
          </a:r>
        </a:p>
      </dgm:t>
    </dgm:pt>
    <dgm:pt modelId="{C03AB7EC-773A-47DD-A7D4-A92DCB2FE920}" type="parTrans" cxnId="{ABB93E67-B181-4133-8FC3-DC00135873D3}">
      <dgm:prSet/>
      <dgm:spPr/>
    </dgm:pt>
    <dgm:pt modelId="{BF25D7AC-9EC7-4005-B108-218DD8790A9B}" type="sibTrans" cxnId="{ABB93E67-B181-4133-8FC3-DC00135873D3}">
      <dgm:prSet/>
      <dgm:spPr/>
    </dgm:pt>
    <dgm:pt modelId="{625A4D16-9180-4A85-87B5-DFF28BBB27CB}">
      <dgm:prSet phldrT="[Text]" phldr="0"/>
      <dgm:spPr/>
      <dgm:t>
        <a:bodyPr/>
        <a:lstStyle/>
        <a:p>
          <a:r>
            <a:rPr lang="en-US" b="1" baseline="0">
              <a:latin typeface="Century Gothic"/>
            </a:rPr>
            <a:t>July 2026</a:t>
          </a:r>
          <a:endParaRPr lang="en-US" baseline="0">
            <a:latin typeface="Century Gothic"/>
          </a:endParaRPr>
        </a:p>
      </dgm:t>
    </dgm:pt>
    <dgm:pt modelId="{E2F5C5DC-9F71-42E4-8235-99E1AC39A650}" type="parTrans" cxnId="{603F75FB-581C-44FD-803A-2C00DCA61C8D}">
      <dgm:prSet/>
      <dgm:spPr/>
    </dgm:pt>
    <dgm:pt modelId="{51E87046-6DCE-438B-B0E4-7B79C5899F14}" type="sibTrans" cxnId="{603F75FB-581C-44FD-803A-2C00DCA61C8D}">
      <dgm:prSet/>
      <dgm:spPr/>
    </dgm:pt>
    <dgm:pt modelId="{598902A2-969B-462E-AD3F-8D72FE29FCFA}" type="pres">
      <dgm:prSet presAssocID="{A10BD140-36CF-4350-A51C-74FBC940514B}" presName="root" presStyleCnt="0">
        <dgm:presLayoutVars>
          <dgm:chMax/>
          <dgm:chPref/>
          <dgm:animLvl val="lvl"/>
        </dgm:presLayoutVars>
      </dgm:prSet>
      <dgm:spPr/>
    </dgm:pt>
    <dgm:pt modelId="{CBBAC224-A92D-44DD-B5FF-22528834C1BA}" type="pres">
      <dgm:prSet presAssocID="{A10BD140-36CF-4350-A51C-74FBC940514B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875592F2-F7B9-4DF9-8A1D-54C3346862E4}" type="pres">
      <dgm:prSet presAssocID="{A10BD140-36CF-4350-A51C-74FBC940514B}" presName="nodes" presStyleCnt="0">
        <dgm:presLayoutVars>
          <dgm:chMax/>
          <dgm:chPref/>
          <dgm:animLvl val="lvl"/>
        </dgm:presLayoutVars>
      </dgm:prSet>
      <dgm:spPr/>
    </dgm:pt>
    <dgm:pt modelId="{BD5A3C9C-5BEA-465E-9E7F-D95772CE6B58}" type="pres">
      <dgm:prSet presAssocID="{95DD90E8-E8E4-4A5A-9A30-32E737829A42}" presName="composite" presStyleCnt="0"/>
      <dgm:spPr/>
    </dgm:pt>
    <dgm:pt modelId="{C8A16F39-D55E-4DDA-A445-8F55FC27C7C9}" type="pres">
      <dgm:prSet presAssocID="{95DD90E8-E8E4-4A5A-9A30-32E737829A42}" presName="ConnectorPoint" presStyleLbl="lnNode1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6DAB1B2-2DC7-44F5-9ECB-973ABD61AA9A}" type="pres">
      <dgm:prSet presAssocID="{95DD90E8-E8E4-4A5A-9A30-32E737829A42}" presName="DropPinPlaceHolder" presStyleCnt="0"/>
      <dgm:spPr/>
    </dgm:pt>
    <dgm:pt modelId="{EEEA1398-4924-4817-8C2E-3024513ABA8C}" type="pres">
      <dgm:prSet presAssocID="{95DD90E8-E8E4-4A5A-9A30-32E737829A42}" presName="DropPin" presStyleLbl="alignNode1" presStyleIdx="0" presStyleCnt="6"/>
      <dgm:spPr/>
    </dgm:pt>
    <dgm:pt modelId="{D7864AAC-D153-4BA2-B377-CF0B0486158E}" type="pres">
      <dgm:prSet presAssocID="{95DD90E8-E8E4-4A5A-9A30-32E737829A42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1232AA4-C012-45AB-BC77-4D1AAA5F02EC}" type="pres">
      <dgm:prSet presAssocID="{95DD90E8-E8E4-4A5A-9A30-32E737829A42}" presName="L2TextContainer" presStyleLbl="revTx" presStyleIdx="0" presStyleCnt="12">
        <dgm:presLayoutVars>
          <dgm:bulletEnabled val="1"/>
        </dgm:presLayoutVars>
      </dgm:prSet>
      <dgm:spPr/>
    </dgm:pt>
    <dgm:pt modelId="{1C307B9E-146D-410F-8395-047E52DC4F07}" type="pres">
      <dgm:prSet presAssocID="{95DD90E8-E8E4-4A5A-9A30-32E737829A42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43840174-373F-4C7A-ABD0-42B3204121D4}" type="pres">
      <dgm:prSet presAssocID="{95DD90E8-E8E4-4A5A-9A30-32E737829A42}" presName="ConnectLine" presStyleLbl="sibTrans1D1" presStyleIdx="0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31BD29C-2C5A-4EA5-961D-CA4D9425349E}" type="pres">
      <dgm:prSet presAssocID="{95DD90E8-E8E4-4A5A-9A30-32E737829A42}" presName="EmptyPlaceHolder" presStyleCnt="0"/>
      <dgm:spPr/>
    </dgm:pt>
    <dgm:pt modelId="{320E04A9-9F0F-4653-9202-BE84B02A151F}" type="pres">
      <dgm:prSet presAssocID="{57937C30-359E-4676-9D9D-0EF122EA1608}" presName="spaceBetweenRectangles" presStyleCnt="0"/>
      <dgm:spPr/>
    </dgm:pt>
    <dgm:pt modelId="{B591885C-A72E-4270-AB3B-57BD81D3A76D}" type="pres">
      <dgm:prSet presAssocID="{8529C46B-6047-49FC-941A-301A487EFE53}" presName="composite" presStyleCnt="0"/>
      <dgm:spPr/>
    </dgm:pt>
    <dgm:pt modelId="{C22EE3E5-B755-4421-9489-4A1ADCCBC695}" type="pres">
      <dgm:prSet presAssocID="{8529C46B-6047-49FC-941A-301A487EFE53}" presName="ConnectorPoint" presStyleLbl="lnNode1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B128DED-A7B0-4506-AB14-45FD68511EF0}" type="pres">
      <dgm:prSet presAssocID="{8529C46B-6047-49FC-941A-301A487EFE53}" presName="DropPinPlaceHolder" presStyleCnt="0"/>
      <dgm:spPr/>
    </dgm:pt>
    <dgm:pt modelId="{588F2570-E214-4415-8A63-D5FE70AAA63B}" type="pres">
      <dgm:prSet presAssocID="{8529C46B-6047-49FC-941A-301A487EFE53}" presName="DropPin" presStyleLbl="alignNode1" presStyleIdx="1" presStyleCnt="6"/>
      <dgm:spPr/>
    </dgm:pt>
    <dgm:pt modelId="{9A4EB7A4-DAFE-451E-B73A-401DC4EE6731}" type="pres">
      <dgm:prSet presAssocID="{8529C46B-6047-49FC-941A-301A487EFE53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A199060-85CF-47F5-9366-03D3ADDAFF34}" type="pres">
      <dgm:prSet presAssocID="{8529C46B-6047-49FC-941A-301A487EFE53}" presName="L2TextContainer" presStyleLbl="revTx" presStyleIdx="2" presStyleCnt="12">
        <dgm:presLayoutVars>
          <dgm:bulletEnabled val="1"/>
        </dgm:presLayoutVars>
      </dgm:prSet>
      <dgm:spPr/>
    </dgm:pt>
    <dgm:pt modelId="{32AF1BC3-583B-4E61-BBA4-FC886802CA9F}" type="pres">
      <dgm:prSet presAssocID="{8529C46B-6047-49FC-941A-301A487EFE53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B536465B-5C29-4E68-A72F-2DCA7790DBED}" type="pres">
      <dgm:prSet presAssocID="{8529C46B-6047-49FC-941A-301A487EFE53}" presName="ConnectLine" presStyleLbl="sibTrans1D1" presStyleIdx="1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7B3B0454-68E9-4B26-8615-FEA42EFDEC67}" type="pres">
      <dgm:prSet presAssocID="{8529C46B-6047-49FC-941A-301A487EFE53}" presName="EmptyPlaceHolder" presStyleCnt="0"/>
      <dgm:spPr/>
    </dgm:pt>
    <dgm:pt modelId="{42C982C3-731F-49DE-97A4-7E30D59F6146}" type="pres">
      <dgm:prSet presAssocID="{5558EB61-583D-4ADD-8256-197AB639B5F5}" presName="spaceBetweenRectangles" presStyleCnt="0"/>
      <dgm:spPr/>
    </dgm:pt>
    <dgm:pt modelId="{FF91347A-C0DD-473E-9507-500B67BDA67F}" type="pres">
      <dgm:prSet presAssocID="{03E0D0AA-A309-4052-BF4E-942A9E3A7DA6}" presName="composite" presStyleCnt="0"/>
      <dgm:spPr/>
    </dgm:pt>
    <dgm:pt modelId="{327322FB-486E-4DE5-86F4-FC181AB6AADA}" type="pres">
      <dgm:prSet presAssocID="{03E0D0AA-A309-4052-BF4E-942A9E3A7DA6}" presName="ConnectorPoint" presStyleLbl="lnNode1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4745AB4-3789-4C0D-97BB-415C71134500}" type="pres">
      <dgm:prSet presAssocID="{03E0D0AA-A309-4052-BF4E-942A9E3A7DA6}" presName="DropPinPlaceHolder" presStyleCnt="0"/>
      <dgm:spPr/>
    </dgm:pt>
    <dgm:pt modelId="{FAE91A84-436B-4E32-A905-4FEAD998B7EA}" type="pres">
      <dgm:prSet presAssocID="{03E0D0AA-A309-4052-BF4E-942A9E3A7DA6}" presName="DropPin" presStyleLbl="alignNode1" presStyleIdx="2" presStyleCnt="6"/>
      <dgm:spPr/>
    </dgm:pt>
    <dgm:pt modelId="{253073ED-0784-407A-82FE-6A4EC4093C26}" type="pres">
      <dgm:prSet presAssocID="{03E0D0AA-A309-4052-BF4E-942A9E3A7DA6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E4BD3178-B6B6-4719-8956-E87B5565C0CF}" type="pres">
      <dgm:prSet presAssocID="{03E0D0AA-A309-4052-BF4E-942A9E3A7DA6}" presName="L2TextContainer" presStyleLbl="revTx" presStyleIdx="4" presStyleCnt="12">
        <dgm:presLayoutVars>
          <dgm:bulletEnabled val="1"/>
        </dgm:presLayoutVars>
      </dgm:prSet>
      <dgm:spPr/>
    </dgm:pt>
    <dgm:pt modelId="{B828A5F8-4955-44C6-B4E3-9C8E65CE6424}" type="pres">
      <dgm:prSet presAssocID="{03E0D0AA-A309-4052-BF4E-942A9E3A7DA6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C2807B87-AF50-4C69-87E9-BFFEC7E25C71}" type="pres">
      <dgm:prSet presAssocID="{03E0D0AA-A309-4052-BF4E-942A9E3A7DA6}" presName="ConnectLine" presStyleLbl="sibTrans1D1" presStyleIdx="2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8F0EC74-D83C-470E-BC7D-A5ECB41D74BE}" type="pres">
      <dgm:prSet presAssocID="{03E0D0AA-A309-4052-BF4E-942A9E3A7DA6}" presName="EmptyPlaceHolder" presStyleCnt="0"/>
      <dgm:spPr/>
    </dgm:pt>
    <dgm:pt modelId="{1BB6173A-ECBB-4D72-A4B9-B9AE3F842E64}" type="pres">
      <dgm:prSet presAssocID="{95ED8C83-73AF-4F75-AC9C-5761B0C4534A}" presName="spaceBetweenRectangles" presStyleCnt="0"/>
      <dgm:spPr/>
    </dgm:pt>
    <dgm:pt modelId="{6FD139DA-BBF5-4746-850A-B3AF0384E35B}" type="pres">
      <dgm:prSet presAssocID="{23C5761A-FCCF-46A4-99BB-C01FB7F8E674}" presName="composite" presStyleCnt="0"/>
      <dgm:spPr/>
    </dgm:pt>
    <dgm:pt modelId="{A8C6D0E8-A8B3-4436-845C-62554AB13331}" type="pres">
      <dgm:prSet presAssocID="{23C5761A-FCCF-46A4-99BB-C01FB7F8E674}" presName="ConnectorPoint" presStyleLbl="lnNode1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5641501-5F16-4F85-9C8F-1A5017101C9C}" type="pres">
      <dgm:prSet presAssocID="{23C5761A-FCCF-46A4-99BB-C01FB7F8E674}" presName="DropPinPlaceHolder" presStyleCnt="0"/>
      <dgm:spPr/>
    </dgm:pt>
    <dgm:pt modelId="{DE02E929-5B9F-4939-BF67-1A52AC3B2FD9}" type="pres">
      <dgm:prSet presAssocID="{23C5761A-FCCF-46A4-99BB-C01FB7F8E674}" presName="DropPin" presStyleLbl="alignNode1" presStyleIdx="3" presStyleCnt="6"/>
      <dgm:spPr/>
    </dgm:pt>
    <dgm:pt modelId="{5C486993-6127-4080-8F03-15A7E633F082}" type="pres">
      <dgm:prSet presAssocID="{23C5761A-FCCF-46A4-99BB-C01FB7F8E674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82517548-C938-47E2-9C5B-40242519945F}" type="pres">
      <dgm:prSet presAssocID="{23C5761A-FCCF-46A4-99BB-C01FB7F8E674}" presName="L2TextContainer" presStyleLbl="revTx" presStyleIdx="6" presStyleCnt="12">
        <dgm:presLayoutVars>
          <dgm:bulletEnabled val="1"/>
        </dgm:presLayoutVars>
      </dgm:prSet>
      <dgm:spPr/>
    </dgm:pt>
    <dgm:pt modelId="{CCED3EF2-4ACA-40F3-89BF-6D4DA4A03923}" type="pres">
      <dgm:prSet presAssocID="{23C5761A-FCCF-46A4-99BB-C01FB7F8E674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4CB9ADE6-2F74-4C96-8295-C03CDF63A39B}" type="pres">
      <dgm:prSet presAssocID="{23C5761A-FCCF-46A4-99BB-C01FB7F8E674}" presName="ConnectLine" presStyleLbl="sibTrans1D1" presStyleIdx="3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4E53E4EA-48F6-4BED-B78E-45D6D16127ED}" type="pres">
      <dgm:prSet presAssocID="{23C5761A-FCCF-46A4-99BB-C01FB7F8E674}" presName="EmptyPlaceHolder" presStyleCnt="0"/>
      <dgm:spPr/>
    </dgm:pt>
    <dgm:pt modelId="{F45501E0-F33E-4CCD-9EAE-ED20FE7B5494}" type="pres">
      <dgm:prSet presAssocID="{BF25D7AC-9EC7-4005-B108-218DD8790A9B}" presName="spaceBetweenRectangles" presStyleCnt="0"/>
      <dgm:spPr/>
    </dgm:pt>
    <dgm:pt modelId="{9DE4D9E4-692D-4FB0-B14B-7491C3C4B4C8}" type="pres">
      <dgm:prSet presAssocID="{C60F6DE2-ACB6-49FA-9143-8A6B0F9F5552}" presName="composite" presStyleCnt="0"/>
      <dgm:spPr/>
    </dgm:pt>
    <dgm:pt modelId="{300F202F-B8B0-402A-8EF5-B324CC5CCA75}" type="pres">
      <dgm:prSet presAssocID="{C60F6DE2-ACB6-49FA-9143-8A6B0F9F5552}" presName="ConnectorPoint" presStyleLbl="lnNode1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EFFDE8C-BBB9-430E-B242-08DAE2074440}" type="pres">
      <dgm:prSet presAssocID="{C60F6DE2-ACB6-49FA-9143-8A6B0F9F5552}" presName="DropPinPlaceHolder" presStyleCnt="0"/>
      <dgm:spPr/>
    </dgm:pt>
    <dgm:pt modelId="{7A83FBCB-12EB-4B22-98D5-4472B84BBBAF}" type="pres">
      <dgm:prSet presAssocID="{C60F6DE2-ACB6-49FA-9143-8A6B0F9F5552}" presName="DropPin" presStyleLbl="alignNode1" presStyleIdx="4" presStyleCnt="6"/>
      <dgm:spPr/>
    </dgm:pt>
    <dgm:pt modelId="{4DC1426E-6FDF-4C44-AC6C-F3AE6930E197}" type="pres">
      <dgm:prSet presAssocID="{C60F6DE2-ACB6-49FA-9143-8A6B0F9F5552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0F7B1E2-F7FC-4646-B8DB-CD17E2107EE7}" type="pres">
      <dgm:prSet presAssocID="{C60F6DE2-ACB6-49FA-9143-8A6B0F9F5552}" presName="L2TextContainer" presStyleLbl="revTx" presStyleIdx="8" presStyleCnt="12">
        <dgm:presLayoutVars>
          <dgm:bulletEnabled val="1"/>
        </dgm:presLayoutVars>
      </dgm:prSet>
      <dgm:spPr/>
    </dgm:pt>
    <dgm:pt modelId="{72D8954E-F255-43CE-8A20-87164A86A5EF}" type="pres">
      <dgm:prSet presAssocID="{C60F6DE2-ACB6-49FA-9143-8A6B0F9F5552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B8C450ED-E4C3-4CFA-B290-0CF951D7AAB3}" type="pres">
      <dgm:prSet presAssocID="{C60F6DE2-ACB6-49FA-9143-8A6B0F9F5552}" presName="ConnectLine" presStyleLbl="sibTrans1D1" presStyleIdx="4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82352355-B924-4941-A074-1AE244EAEABB}" type="pres">
      <dgm:prSet presAssocID="{C60F6DE2-ACB6-49FA-9143-8A6B0F9F5552}" presName="EmptyPlaceHolder" presStyleCnt="0"/>
      <dgm:spPr/>
    </dgm:pt>
    <dgm:pt modelId="{7D14E152-9EA6-4B23-8FFA-49B334D78445}" type="pres">
      <dgm:prSet presAssocID="{69754F60-757F-4936-A16C-6E28D6D70FA9}" presName="spaceBetweenRectangles" presStyleCnt="0"/>
      <dgm:spPr/>
    </dgm:pt>
    <dgm:pt modelId="{0AA90C68-01CE-476B-A550-5182DA708A0D}" type="pres">
      <dgm:prSet presAssocID="{CE826034-B9D1-4AFF-B1E9-C6B02BA4C2E7}" presName="composite" presStyleCnt="0"/>
      <dgm:spPr/>
    </dgm:pt>
    <dgm:pt modelId="{190EB9E3-EF5D-49C1-9708-4BF492A88FD2}" type="pres">
      <dgm:prSet presAssocID="{CE826034-B9D1-4AFF-B1E9-C6B02BA4C2E7}" presName="ConnectorPoint" presStyleLbl="lnNode1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A897604-0517-42EF-A6A6-6E66B03B7B29}" type="pres">
      <dgm:prSet presAssocID="{CE826034-B9D1-4AFF-B1E9-C6B02BA4C2E7}" presName="DropPinPlaceHolder" presStyleCnt="0"/>
      <dgm:spPr/>
    </dgm:pt>
    <dgm:pt modelId="{35E982B1-08BB-4AE2-BCF4-DF2584E44214}" type="pres">
      <dgm:prSet presAssocID="{CE826034-B9D1-4AFF-B1E9-C6B02BA4C2E7}" presName="DropPin" presStyleLbl="alignNode1" presStyleIdx="5" presStyleCnt="6"/>
      <dgm:spPr/>
    </dgm:pt>
    <dgm:pt modelId="{6C50E776-C437-49B7-A905-374C727A6A29}" type="pres">
      <dgm:prSet presAssocID="{CE826034-B9D1-4AFF-B1E9-C6B02BA4C2E7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89DDD83C-3C62-406E-9002-C63C6671CE54}" type="pres">
      <dgm:prSet presAssocID="{CE826034-B9D1-4AFF-B1E9-C6B02BA4C2E7}" presName="L2TextContainer" presStyleLbl="revTx" presStyleIdx="10" presStyleCnt="12">
        <dgm:presLayoutVars>
          <dgm:bulletEnabled val="1"/>
        </dgm:presLayoutVars>
      </dgm:prSet>
      <dgm:spPr/>
    </dgm:pt>
    <dgm:pt modelId="{C370222C-0129-490E-B499-22C8D8E50F5A}" type="pres">
      <dgm:prSet presAssocID="{CE826034-B9D1-4AFF-B1E9-C6B02BA4C2E7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9127609C-E178-4E38-A56C-F9D27EB5BD0F}" type="pres">
      <dgm:prSet presAssocID="{CE826034-B9D1-4AFF-B1E9-C6B02BA4C2E7}" presName="ConnectLine" presStyleLbl="sibTrans1D1" presStyleIdx="5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791177E-352C-4889-8A6A-12220356AE92}" type="pres">
      <dgm:prSet presAssocID="{CE826034-B9D1-4AFF-B1E9-C6B02BA4C2E7}" presName="EmptyPlaceHolder" presStyleCnt="0"/>
      <dgm:spPr/>
    </dgm:pt>
  </dgm:ptLst>
  <dgm:cxnLst>
    <dgm:cxn modelId="{9F64A905-1AD6-4051-B2FD-051BFDE3EEEC}" srcId="{A10BD140-36CF-4350-A51C-74FBC940514B}" destId="{95DD90E8-E8E4-4A5A-9A30-32E737829A42}" srcOrd="0" destOrd="0" parTransId="{6C8B51AB-7000-436D-822A-20F77D6A3357}" sibTransId="{57937C30-359E-4676-9D9D-0EF122EA1608}"/>
    <dgm:cxn modelId="{FB0E3010-B1D2-45D7-BD89-CF4556B1387A}" type="presOf" srcId="{A10BD140-36CF-4350-A51C-74FBC940514B}" destId="{598902A2-969B-462E-AD3F-8D72FE29FCFA}" srcOrd="0" destOrd="0" presId="urn:microsoft.com/office/officeart/2017/3/layout/DropPinTimeline"/>
    <dgm:cxn modelId="{0F892B2F-54CF-4080-BF1F-B45BD7FC4AA4}" type="presOf" srcId="{186B03D6-5A91-46ED-9D60-B7C42CB6F087}" destId="{DA199060-85CF-47F5-9366-03D3ADDAFF34}" srcOrd="0" destOrd="0" presId="urn:microsoft.com/office/officeart/2017/3/layout/DropPinTimeline"/>
    <dgm:cxn modelId="{30A33333-327D-44A6-A0ED-B3AE5D0F11C3}" type="presOf" srcId="{8529C46B-6047-49FC-941A-301A487EFE53}" destId="{32AF1BC3-583B-4E61-BBA4-FC886802CA9F}" srcOrd="0" destOrd="0" presId="urn:microsoft.com/office/officeart/2017/3/layout/DropPinTimeline"/>
    <dgm:cxn modelId="{BD1B4D35-2FF3-4A5A-AC7D-130841613D4B}" type="presOf" srcId="{F369533C-C355-4750-B7CC-183FFDF383CC}" destId="{F0F7B1E2-F7FC-4646-B8DB-CD17E2107EE7}" srcOrd="0" destOrd="0" presId="urn:microsoft.com/office/officeart/2017/3/layout/DropPinTimeline"/>
    <dgm:cxn modelId="{C64E1542-4880-46C9-8ECC-E8874311AB54}" srcId="{A10BD140-36CF-4350-A51C-74FBC940514B}" destId="{CE826034-B9D1-4AFF-B1E9-C6B02BA4C2E7}" srcOrd="5" destOrd="0" parTransId="{173A7825-9DF1-4E4B-B463-EC1EAC4B8657}" sibTransId="{D9CFD00E-4954-464F-BE35-F57D65FFC309}"/>
    <dgm:cxn modelId="{09AEF863-D08B-4CDE-A529-FD68B770C576}" type="presOf" srcId="{9FED84E1-8BB9-4889-B1CD-0FEBC879231C}" destId="{82517548-C938-47E2-9C5B-40242519945F}" srcOrd="0" destOrd="0" presId="urn:microsoft.com/office/officeart/2017/3/layout/DropPinTimeline"/>
    <dgm:cxn modelId="{ABB93E67-B181-4133-8FC3-DC00135873D3}" srcId="{A10BD140-36CF-4350-A51C-74FBC940514B}" destId="{23C5761A-FCCF-46A4-99BB-C01FB7F8E674}" srcOrd="3" destOrd="0" parTransId="{C03AB7EC-773A-47DD-A7D4-A92DCB2FE920}" sibTransId="{BF25D7AC-9EC7-4005-B108-218DD8790A9B}"/>
    <dgm:cxn modelId="{38EE5F67-5A0E-4D0D-9C9C-C7E3A2A703B0}" type="presOf" srcId="{81CA02E7-984F-40D5-A7C0-4CB93E20DA5A}" destId="{E4BD3178-B6B6-4719-8956-E87B5565C0CF}" srcOrd="0" destOrd="0" presId="urn:microsoft.com/office/officeart/2017/3/layout/DropPinTimeline"/>
    <dgm:cxn modelId="{A3416E6A-82AB-4035-8EE6-04EDA025CDFC}" srcId="{03E0D0AA-A309-4052-BF4E-942A9E3A7DA6}" destId="{81CA02E7-984F-40D5-A7C0-4CB93E20DA5A}" srcOrd="0" destOrd="0" parTransId="{7357EA87-ADC6-4D2B-94C2-94FFBBAFC872}" sibTransId="{4B068302-C532-40FE-974D-83C4AF6D9CCD}"/>
    <dgm:cxn modelId="{DC03A44B-9598-4BAA-88DF-DBB5AF750386}" type="presOf" srcId="{C60F6DE2-ACB6-49FA-9143-8A6B0F9F5552}" destId="{72D8954E-F255-43CE-8A20-87164A86A5EF}" srcOrd="0" destOrd="0" presId="urn:microsoft.com/office/officeart/2017/3/layout/DropPinTimeline"/>
    <dgm:cxn modelId="{60E74952-9B6C-4B15-87C7-B6DFA9CF0589}" type="presOf" srcId="{625A4D16-9180-4A85-87B5-DFF28BBB27CB}" destId="{89DDD83C-3C62-406E-9002-C63C6671CE54}" srcOrd="0" destOrd="0" presId="urn:microsoft.com/office/officeart/2017/3/layout/DropPinTimeline"/>
    <dgm:cxn modelId="{6F64D953-28D1-4216-A765-1BD8269FD751}" type="presOf" srcId="{CE826034-B9D1-4AFF-B1E9-C6B02BA4C2E7}" destId="{C370222C-0129-490E-B499-22C8D8E50F5A}" srcOrd="0" destOrd="0" presId="urn:microsoft.com/office/officeart/2017/3/layout/DropPinTimeline"/>
    <dgm:cxn modelId="{599F5280-698F-4134-BDA7-03376F650E7A}" srcId="{A10BD140-36CF-4350-A51C-74FBC940514B}" destId="{8529C46B-6047-49FC-941A-301A487EFE53}" srcOrd="1" destOrd="0" parTransId="{1C5C2292-64C1-4D1F-AD19-43875F10C052}" sibTransId="{5558EB61-583D-4ADD-8256-197AB639B5F5}"/>
    <dgm:cxn modelId="{02D5CA81-D35A-4CE1-90D3-46ED83E1C5F9}" type="presOf" srcId="{240FE721-3DD9-4349-B6ED-029FFF35C6DC}" destId="{C1232AA4-C012-45AB-BC77-4D1AAA5F02EC}" srcOrd="0" destOrd="0" presId="urn:microsoft.com/office/officeart/2017/3/layout/DropPinTimeline"/>
    <dgm:cxn modelId="{B62C31A2-8805-4388-B594-33506980A248}" srcId="{8529C46B-6047-49FC-941A-301A487EFE53}" destId="{186B03D6-5A91-46ED-9D60-B7C42CB6F087}" srcOrd="0" destOrd="0" parTransId="{1F56AB7D-8E8B-4FFC-B0EA-245098D0039A}" sibTransId="{B17D57EE-17BB-40FD-AB11-0C75247D4C13}"/>
    <dgm:cxn modelId="{0427A1BA-3FC2-4A61-A24C-5E24194DC404}" type="presOf" srcId="{23C5761A-FCCF-46A4-99BB-C01FB7F8E674}" destId="{CCED3EF2-4ACA-40F3-89BF-6D4DA4A03923}" srcOrd="0" destOrd="0" presId="urn:microsoft.com/office/officeart/2017/3/layout/DropPinTimeline"/>
    <dgm:cxn modelId="{1BA06ED0-CF3B-4192-AA01-5942F988E0FF}" srcId="{95DD90E8-E8E4-4A5A-9A30-32E737829A42}" destId="{240FE721-3DD9-4349-B6ED-029FFF35C6DC}" srcOrd="0" destOrd="0" parTransId="{1C71805F-8F3F-4638-B0E5-B4262810B92B}" sibTransId="{C091B770-345D-4D40-B39A-E548F0FDACFA}"/>
    <dgm:cxn modelId="{C2F9C3D1-44E3-4E21-AEF2-FEB0E14F4829}" type="presOf" srcId="{03E0D0AA-A309-4052-BF4E-942A9E3A7DA6}" destId="{B828A5F8-4955-44C6-B4E3-9C8E65CE6424}" srcOrd="0" destOrd="0" presId="urn:microsoft.com/office/officeart/2017/3/layout/DropPinTimeline"/>
    <dgm:cxn modelId="{E9B9F2DC-4754-4890-85C0-DD6777D62BFC}" srcId="{C60F6DE2-ACB6-49FA-9143-8A6B0F9F5552}" destId="{F369533C-C355-4750-B7CC-183FFDF383CC}" srcOrd="0" destOrd="0" parTransId="{231818BD-8672-4587-A551-C3A9C56483F7}" sibTransId="{85A34F69-7865-4ECA-844D-C1FC38819438}"/>
    <dgm:cxn modelId="{AC49CBDD-1EB5-47B3-8808-228E6BA7C376}" srcId="{A10BD140-36CF-4350-A51C-74FBC940514B}" destId="{03E0D0AA-A309-4052-BF4E-942A9E3A7DA6}" srcOrd="2" destOrd="0" parTransId="{2296C891-B096-4B1E-9F4B-8FEDA94123A5}" sibTransId="{95ED8C83-73AF-4F75-AC9C-5761B0C4534A}"/>
    <dgm:cxn modelId="{54CF9DE4-EDF9-43B5-87EF-37DC796DCA05}" type="presOf" srcId="{95DD90E8-E8E4-4A5A-9A30-32E737829A42}" destId="{1C307B9E-146D-410F-8395-047E52DC4F07}" srcOrd="0" destOrd="0" presId="urn:microsoft.com/office/officeart/2017/3/layout/DropPinTimeline"/>
    <dgm:cxn modelId="{7867DBF3-2005-424D-AF0A-B4D65EFC7862}" srcId="{23C5761A-FCCF-46A4-99BB-C01FB7F8E674}" destId="{9FED84E1-8BB9-4889-B1CD-0FEBC879231C}" srcOrd="0" destOrd="0" parTransId="{C1AB9073-F578-477F-BEB4-3093ED1E32FA}" sibTransId="{73906B71-5732-4E3F-9FD8-8951CDDE3432}"/>
    <dgm:cxn modelId="{852D54F5-1185-48D0-82FD-7988161C2717}" srcId="{A10BD140-36CF-4350-A51C-74FBC940514B}" destId="{C60F6DE2-ACB6-49FA-9143-8A6B0F9F5552}" srcOrd="4" destOrd="0" parTransId="{B6E09114-587A-4B3E-918C-723A5C49CDE9}" sibTransId="{69754F60-757F-4936-A16C-6E28D6D70FA9}"/>
    <dgm:cxn modelId="{603F75FB-581C-44FD-803A-2C00DCA61C8D}" srcId="{CE826034-B9D1-4AFF-B1E9-C6B02BA4C2E7}" destId="{625A4D16-9180-4A85-87B5-DFF28BBB27CB}" srcOrd="0" destOrd="0" parTransId="{E2F5C5DC-9F71-42E4-8235-99E1AC39A650}" sibTransId="{51E87046-6DCE-438B-B0E4-7B79C5899F14}"/>
    <dgm:cxn modelId="{3DE84B14-6DC4-4CB7-AC01-CEF22F582E1D}" type="presParOf" srcId="{598902A2-969B-462E-AD3F-8D72FE29FCFA}" destId="{CBBAC224-A92D-44DD-B5FF-22528834C1BA}" srcOrd="0" destOrd="0" presId="urn:microsoft.com/office/officeart/2017/3/layout/DropPinTimeline"/>
    <dgm:cxn modelId="{71D3237D-84F9-4E83-A7A0-9FE5F38D1AEE}" type="presParOf" srcId="{598902A2-969B-462E-AD3F-8D72FE29FCFA}" destId="{875592F2-F7B9-4DF9-8A1D-54C3346862E4}" srcOrd="1" destOrd="0" presId="urn:microsoft.com/office/officeart/2017/3/layout/DropPinTimeline"/>
    <dgm:cxn modelId="{A3D1C747-9306-4C4A-9F5B-83000D3B0F72}" type="presParOf" srcId="{875592F2-F7B9-4DF9-8A1D-54C3346862E4}" destId="{BD5A3C9C-5BEA-465E-9E7F-D95772CE6B58}" srcOrd="0" destOrd="0" presId="urn:microsoft.com/office/officeart/2017/3/layout/DropPinTimeline"/>
    <dgm:cxn modelId="{3377F609-A30E-4BB1-B3E5-C479DBBCB22E}" type="presParOf" srcId="{BD5A3C9C-5BEA-465E-9E7F-D95772CE6B58}" destId="{C8A16F39-D55E-4DDA-A445-8F55FC27C7C9}" srcOrd="0" destOrd="0" presId="urn:microsoft.com/office/officeart/2017/3/layout/DropPinTimeline"/>
    <dgm:cxn modelId="{7156B23F-DD8A-44BE-8350-A10642535ACE}" type="presParOf" srcId="{BD5A3C9C-5BEA-465E-9E7F-D95772CE6B58}" destId="{56DAB1B2-2DC7-44F5-9ECB-973ABD61AA9A}" srcOrd="1" destOrd="0" presId="urn:microsoft.com/office/officeart/2017/3/layout/DropPinTimeline"/>
    <dgm:cxn modelId="{B3A5E5BA-F5F4-412E-B206-DFCCAA39D7F6}" type="presParOf" srcId="{56DAB1B2-2DC7-44F5-9ECB-973ABD61AA9A}" destId="{EEEA1398-4924-4817-8C2E-3024513ABA8C}" srcOrd="0" destOrd="0" presId="urn:microsoft.com/office/officeart/2017/3/layout/DropPinTimeline"/>
    <dgm:cxn modelId="{6899BF2B-A9A6-47E1-8233-C66BE8604F5E}" type="presParOf" srcId="{56DAB1B2-2DC7-44F5-9ECB-973ABD61AA9A}" destId="{D7864AAC-D153-4BA2-B377-CF0B0486158E}" srcOrd="1" destOrd="0" presId="urn:microsoft.com/office/officeart/2017/3/layout/DropPinTimeline"/>
    <dgm:cxn modelId="{87647929-A20E-4D02-8769-E05E9BB0BD0B}" type="presParOf" srcId="{BD5A3C9C-5BEA-465E-9E7F-D95772CE6B58}" destId="{C1232AA4-C012-45AB-BC77-4D1AAA5F02EC}" srcOrd="2" destOrd="0" presId="urn:microsoft.com/office/officeart/2017/3/layout/DropPinTimeline"/>
    <dgm:cxn modelId="{055772D1-9C2B-43A7-9720-4B32447C5003}" type="presParOf" srcId="{BD5A3C9C-5BEA-465E-9E7F-D95772CE6B58}" destId="{1C307B9E-146D-410F-8395-047E52DC4F07}" srcOrd="3" destOrd="0" presId="urn:microsoft.com/office/officeart/2017/3/layout/DropPinTimeline"/>
    <dgm:cxn modelId="{121491B7-FD92-42D1-A7F3-B16AAA6B8BD0}" type="presParOf" srcId="{BD5A3C9C-5BEA-465E-9E7F-D95772CE6B58}" destId="{43840174-373F-4C7A-ABD0-42B3204121D4}" srcOrd="4" destOrd="0" presId="urn:microsoft.com/office/officeart/2017/3/layout/DropPinTimeline"/>
    <dgm:cxn modelId="{22A32EBC-A4C1-489F-8FEC-B1E714D47AAA}" type="presParOf" srcId="{BD5A3C9C-5BEA-465E-9E7F-D95772CE6B58}" destId="{131BD29C-2C5A-4EA5-961D-CA4D9425349E}" srcOrd="5" destOrd="0" presId="urn:microsoft.com/office/officeart/2017/3/layout/DropPinTimeline"/>
    <dgm:cxn modelId="{15F88A47-11F1-4CEC-883C-67DE34DC81B8}" type="presParOf" srcId="{875592F2-F7B9-4DF9-8A1D-54C3346862E4}" destId="{320E04A9-9F0F-4653-9202-BE84B02A151F}" srcOrd="1" destOrd="0" presId="urn:microsoft.com/office/officeart/2017/3/layout/DropPinTimeline"/>
    <dgm:cxn modelId="{AF83B272-8E4C-428D-A797-369B8AF7C8F9}" type="presParOf" srcId="{875592F2-F7B9-4DF9-8A1D-54C3346862E4}" destId="{B591885C-A72E-4270-AB3B-57BD81D3A76D}" srcOrd="2" destOrd="0" presId="urn:microsoft.com/office/officeart/2017/3/layout/DropPinTimeline"/>
    <dgm:cxn modelId="{99691D58-4802-42B5-9AD4-65D0D7770C49}" type="presParOf" srcId="{B591885C-A72E-4270-AB3B-57BD81D3A76D}" destId="{C22EE3E5-B755-4421-9489-4A1ADCCBC695}" srcOrd="0" destOrd="0" presId="urn:microsoft.com/office/officeart/2017/3/layout/DropPinTimeline"/>
    <dgm:cxn modelId="{089E954C-292F-431E-9F0C-BB8D212C08C6}" type="presParOf" srcId="{B591885C-A72E-4270-AB3B-57BD81D3A76D}" destId="{AB128DED-A7B0-4506-AB14-45FD68511EF0}" srcOrd="1" destOrd="0" presId="urn:microsoft.com/office/officeart/2017/3/layout/DropPinTimeline"/>
    <dgm:cxn modelId="{0E1B7878-B3AF-4849-BCDD-5399BCE63103}" type="presParOf" srcId="{AB128DED-A7B0-4506-AB14-45FD68511EF0}" destId="{588F2570-E214-4415-8A63-D5FE70AAA63B}" srcOrd="0" destOrd="0" presId="urn:microsoft.com/office/officeart/2017/3/layout/DropPinTimeline"/>
    <dgm:cxn modelId="{4652BC79-8C0E-4B51-BC5A-59489A90A037}" type="presParOf" srcId="{AB128DED-A7B0-4506-AB14-45FD68511EF0}" destId="{9A4EB7A4-DAFE-451E-B73A-401DC4EE6731}" srcOrd="1" destOrd="0" presId="urn:microsoft.com/office/officeart/2017/3/layout/DropPinTimeline"/>
    <dgm:cxn modelId="{36FB3676-5333-4ACC-8F38-CF1F7D4A6D04}" type="presParOf" srcId="{B591885C-A72E-4270-AB3B-57BD81D3A76D}" destId="{DA199060-85CF-47F5-9366-03D3ADDAFF34}" srcOrd="2" destOrd="0" presId="urn:microsoft.com/office/officeart/2017/3/layout/DropPinTimeline"/>
    <dgm:cxn modelId="{B7C25E1E-FABA-497C-AE99-ADA38E6E137A}" type="presParOf" srcId="{B591885C-A72E-4270-AB3B-57BD81D3A76D}" destId="{32AF1BC3-583B-4E61-BBA4-FC886802CA9F}" srcOrd="3" destOrd="0" presId="urn:microsoft.com/office/officeart/2017/3/layout/DropPinTimeline"/>
    <dgm:cxn modelId="{C4417067-07D6-43A2-AC62-A7109C6AD4A4}" type="presParOf" srcId="{B591885C-A72E-4270-AB3B-57BD81D3A76D}" destId="{B536465B-5C29-4E68-A72F-2DCA7790DBED}" srcOrd="4" destOrd="0" presId="urn:microsoft.com/office/officeart/2017/3/layout/DropPinTimeline"/>
    <dgm:cxn modelId="{11B401DB-6C4D-4E93-B492-15FE6721BE82}" type="presParOf" srcId="{B591885C-A72E-4270-AB3B-57BD81D3A76D}" destId="{7B3B0454-68E9-4B26-8615-FEA42EFDEC67}" srcOrd="5" destOrd="0" presId="urn:microsoft.com/office/officeart/2017/3/layout/DropPinTimeline"/>
    <dgm:cxn modelId="{38B43EB3-7F98-41AB-B38F-DCAE1348CA87}" type="presParOf" srcId="{875592F2-F7B9-4DF9-8A1D-54C3346862E4}" destId="{42C982C3-731F-49DE-97A4-7E30D59F6146}" srcOrd="3" destOrd="0" presId="urn:microsoft.com/office/officeart/2017/3/layout/DropPinTimeline"/>
    <dgm:cxn modelId="{662F9923-7C5B-4817-A76B-E0BED70B7166}" type="presParOf" srcId="{875592F2-F7B9-4DF9-8A1D-54C3346862E4}" destId="{FF91347A-C0DD-473E-9507-500B67BDA67F}" srcOrd="4" destOrd="0" presId="urn:microsoft.com/office/officeart/2017/3/layout/DropPinTimeline"/>
    <dgm:cxn modelId="{55009EE7-18A7-4028-8508-B884E0CACA9C}" type="presParOf" srcId="{FF91347A-C0DD-473E-9507-500B67BDA67F}" destId="{327322FB-486E-4DE5-86F4-FC181AB6AADA}" srcOrd="0" destOrd="0" presId="urn:microsoft.com/office/officeart/2017/3/layout/DropPinTimeline"/>
    <dgm:cxn modelId="{D3EEE309-9C08-4725-904F-4DDFA60325E4}" type="presParOf" srcId="{FF91347A-C0DD-473E-9507-500B67BDA67F}" destId="{94745AB4-3789-4C0D-97BB-415C71134500}" srcOrd="1" destOrd="0" presId="urn:microsoft.com/office/officeart/2017/3/layout/DropPinTimeline"/>
    <dgm:cxn modelId="{9759410A-B7FE-467A-92BE-2B872BF7E163}" type="presParOf" srcId="{94745AB4-3789-4C0D-97BB-415C71134500}" destId="{FAE91A84-436B-4E32-A905-4FEAD998B7EA}" srcOrd="0" destOrd="0" presId="urn:microsoft.com/office/officeart/2017/3/layout/DropPinTimeline"/>
    <dgm:cxn modelId="{60686570-7706-4CE9-98C3-00691211DD59}" type="presParOf" srcId="{94745AB4-3789-4C0D-97BB-415C71134500}" destId="{253073ED-0784-407A-82FE-6A4EC4093C26}" srcOrd="1" destOrd="0" presId="urn:microsoft.com/office/officeart/2017/3/layout/DropPinTimeline"/>
    <dgm:cxn modelId="{9E2E7A52-EBF5-424D-872A-68271F6F26AD}" type="presParOf" srcId="{FF91347A-C0DD-473E-9507-500B67BDA67F}" destId="{E4BD3178-B6B6-4719-8956-E87B5565C0CF}" srcOrd="2" destOrd="0" presId="urn:microsoft.com/office/officeart/2017/3/layout/DropPinTimeline"/>
    <dgm:cxn modelId="{4D75C649-207E-45F6-9AB5-76F42FF6627B}" type="presParOf" srcId="{FF91347A-C0DD-473E-9507-500B67BDA67F}" destId="{B828A5F8-4955-44C6-B4E3-9C8E65CE6424}" srcOrd="3" destOrd="0" presId="urn:microsoft.com/office/officeart/2017/3/layout/DropPinTimeline"/>
    <dgm:cxn modelId="{6020530E-2AE9-4320-A17C-F6165A8C5A5C}" type="presParOf" srcId="{FF91347A-C0DD-473E-9507-500B67BDA67F}" destId="{C2807B87-AF50-4C69-87E9-BFFEC7E25C71}" srcOrd="4" destOrd="0" presId="urn:microsoft.com/office/officeart/2017/3/layout/DropPinTimeline"/>
    <dgm:cxn modelId="{48F6B830-948E-482E-A0CF-8C3D9574B16C}" type="presParOf" srcId="{FF91347A-C0DD-473E-9507-500B67BDA67F}" destId="{18F0EC74-D83C-470E-BC7D-A5ECB41D74BE}" srcOrd="5" destOrd="0" presId="urn:microsoft.com/office/officeart/2017/3/layout/DropPinTimeline"/>
    <dgm:cxn modelId="{09903506-B92A-4499-9A7D-6DA7DCC4820D}" type="presParOf" srcId="{875592F2-F7B9-4DF9-8A1D-54C3346862E4}" destId="{1BB6173A-ECBB-4D72-A4B9-B9AE3F842E64}" srcOrd="5" destOrd="0" presId="urn:microsoft.com/office/officeart/2017/3/layout/DropPinTimeline"/>
    <dgm:cxn modelId="{89599AE2-15C3-4E95-B7E5-1DCB5BD46051}" type="presParOf" srcId="{875592F2-F7B9-4DF9-8A1D-54C3346862E4}" destId="{6FD139DA-BBF5-4746-850A-B3AF0384E35B}" srcOrd="6" destOrd="0" presId="urn:microsoft.com/office/officeart/2017/3/layout/DropPinTimeline"/>
    <dgm:cxn modelId="{DCFA490D-8BFA-419A-87C9-E636E612581D}" type="presParOf" srcId="{6FD139DA-BBF5-4746-850A-B3AF0384E35B}" destId="{A8C6D0E8-A8B3-4436-845C-62554AB13331}" srcOrd="0" destOrd="0" presId="urn:microsoft.com/office/officeart/2017/3/layout/DropPinTimeline"/>
    <dgm:cxn modelId="{3170C5D3-19D2-4B05-AF02-4366DB946A7D}" type="presParOf" srcId="{6FD139DA-BBF5-4746-850A-B3AF0384E35B}" destId="{A5641501-5F16-4F85-9C8F-1A5017101C9C}" srcOrd="1" destOrd="0" presId="urn:microsoft.com/office/officeart/2017/3/layout/DropPinTimeline"/>
    <dgm:cxn modelId="{1F8EFE85-79E0-47BB-B7AA-62BEA8EFD1A6}" type="presParOf" srcId="{A5641501-5F16-4F85-9C8F-1A5017101C9C}" destId="{DE02E929-5B9F-4939-BF67-1A52AC3B2FD9}" srcOrd="0" destOrd="0" presId="urn:microsoft.com/office/officeart/2017/3/layout/DropPinTimeline"/>
    <dgm:cxn modelId="{5CB74422-CF2A-48A5-9D07-19695DA38D9E}" type="presParOf" srcId="{A5641501-5F16-4F85-9C8F-1A5017101C9C}" destId="{5C486993-6127-4080-8F03-15A7E633F082}" srcOrd="1" destOrd="0" presId="urn:microsoft.com/office/officeart/2017/3/layout/DropPinTimeline"/>
    <dgm:cxn modelId="{AFCD3596-B94F-4C1C-A243-3E04642E9970}" type="presParOf" srcId="{6FD139DA-BBF5-4746-850A-B3AF0384E35B}" destId="{82517548-C938-47E2-9C5B-40242519945F}" srcOrd="2" destOrd="0" presId="urn:microsoft.com/office/officeart/2017/3/layout/DropPinTimeline"/>
    <dgm:cxn modelId="{A5F5A933-D7B0-459E-9E96-8C6A1A9DC591}" type="presParOf" srcId="{6FD139DA-BBF5-4746-850A-B3AF0384E35B}" destId="{CCED3EF2-4ACA-40F3-89BF-6D4DA4A03923}" srcOrd="3" destOrd="0" presId="urn:microsoft.com/office/officeart/2017/3/layout/DropPinTimeline"/>
    <dgm:cxn modelId="{4D2B659E-EE71-4E6F-BCB9-C9A59F808AFF}" type="presParOf" srcId="{6FD139DA-BBF5-4746-850A-B3AF0384E35B}" destId="{4CB9ADE6-2F74-4C96-8295-C03CDF63A39B}" srcOrd="4" destOrd="0" presId="urn:microsoft.com/office/officeart/2017/3/layout/DropPinTimeline"/>
    <dgm:cxn modelId="{04B3632B-31C4-4E57-B072-D320ABE1D8B1}" type="presParOf" srcId="{6FD139DA-BBF5-4746-850A-B3AF0384E35B}" destId="{4E53E4EA-48F6-4BED-B78E-45D6D16127ED}" srcOrd="5" destOrd="0" presId="urn:microsoft.com/office/officeart/2017/3/layout/DropPinTimeline"/>
    <dgm:cxn modelId="{139DC62D-8C59-4BE1-9B73-365763095C31}" type="presParOf" srcId="{875592F2-F7B9-4DF9-8A1D-54C3346862E4}" destId="{F45501E0-F33E-4CCD-9EAE-ED20FE7B5494}" srcOrd="7" destOrd="0" presId="urn:microsoft.com/office/officeart/2017/3/layout/DropPinTimeline"/>
    <dgm:cxn modelId="{EEC6AEA0-9483-47D0-A000-593113678A18}" type="presParOf" srcId="{875592F2-F7B9-4DF9-8A1D-54C3346862E4}" destId="{9DE4D9E4-692D-4FB0-B14B-7491C3C4B4C8}" srcOrd="8" destOrd="0" presId="urn:microsoft.com/office/officeart/2017/3/layout/DropPinTimeline"/>
    <dgm:cxn modelId="{5B2AC71C-D253-434C-80D3-C29F0C5D9099}" type="presParOf" srcId="{9DE4D9E4-692D-4FB0-B14B-7491C3C4B4C8}" destId="{300F202F-B8B0-402A-8EF5-B324CC5CCA75}" srcOrd="0" destOrd="0" presId="urn:microsoft.com/office/officeart/2017/3/layout/DropPinTimeline"/>
    <dgm:cxn modelId="{176D6E87-F931-4053-8034-BE5255F303B8}" type="presParOf" srcId="{9DE4D9E4-692D-4FB0-B14B-7491C3C4B4C8}" destId="{2EFFDE8C-BBB9-430E-B242-08DAE2074440}" srcOrd="1" destOrd="0" presId="urn:microsoft.com/office/officeart/2017/3/layout/DropPinTimeline"/>
    <dgm:cxn modelId="{B59C04FF-073F-4F4A-AB4A-70E389E150C9}" type="presParOf" srcId="{2EFFDE8C-BBB9-430E-B242-08DAE2074440}" destId="{7A83FBCB-12EB-4B22-98D5-4472B84BBBAF}" srcOrd="0" destOrd="0" presId="urn:microsoft.com/office/officeart/2017/3/layout/DropPinTimeline"/>
    <dgm:cxn modelId="{D67AA49F-8FEA-4374-B042-E77ACBA22AA6}" type="presParOf" srcId="{2EFFDE8C-BBB9-430E-B242-08DAE2074440}" destId="{4DC1426E-6FDF-4C44-AC6C-F3AE6930E197}" srcOrd="1" destOrd="0" presId="urn:microsoft.com/office/officeart/2017/3/layout/DropPinTimeline"/>
    <dgm:cxn modelId="{026C5149-A921-4C7C-9D21-7721B72F06E4}" type="presParOf" srcId="{9DE4D9E4-692D-4FB0-B14B-7491C3C4B4C8}" destId="{F0F7B1E2-F7FC-4646-B8DB-CD17E2107EE7}" srcOrd="2" destOrd="0" presId="urn:microsoft.com/office/officeart/2017/3/layout/DropPinTimeline"/>
    <dgm:cxn modelId="{E3E1908D-8D84-4593-A60D-E969C631E489}" type="presParOf" srcId="{9DE4D9E4-692D-4FB0-B14B-7491C3C4B4C8}" destId="{72D8954E-F255-43CE-8A20-87164A86A5EF}" srcOrd="3" destOrd="0" presId="urn:microsoft.com/office/officeart/2017/3/layout/DropPinTimeline"/>
    <dgm:cxn modelId="{D65049C8-50E5-4CE6-8875-F66F667CA6C6}" type="presParOf" srcId="{9DE4D9E4-692D-4FB0-B14B-7491C3C4B4C8}" destId="{B8C450ED-E4C3-4CFA-B290-0CF951D7AAB3}" srcOrd="4" destOrd="0" presId="urn:microsoft.com/office/officeart/2017/3/layout/DropPinTimeline"/>
    <dgm:cxn modelId="{C99CCD5E-394E-464F-AE6D-419D92D2403C}" type="presParOf" srcId="{9DE4D9E4-692D-4FB0-B14B-7491C3C4B4C8}" destId="{82352355-B924-4941-A074-1AE244EAEABB}" srcOrd="5" destOrd="0" presId="urn:microsoft.com/office/officeart/2017/3/layout/DropPinTimeline"/>
    <dgm:cxn modelId="{29FDBB39-6ACD-4A64-A0CD-3DCCCC2A0CEA}" type="presParOf" srcId="{875592F2-F7B9-4DF9-8A1D-54C3346862E4}" destId="{7D14E152-9EA6-4B23-8FFA-49B334D78445}" srcOrd="9" destOrd="0" presId="urn:microsoft.com/office/officeart/2017/3/layout/DropPinTimeline"/>
    <dgm:cxn modelId="{B63AD220-BD00-41F7-B087-0A30F452F5FB}" type="presParOf" srcId="{875592F2-F7B9-4DF9-8A1D-54C3346862E4}" destId="{0AA90C68-01CE-476B-A550-5182DA708A0D}" srcOrd="10" destOrd="0" presId="urn:microsoft.com/office/officeart/2017/3/layout/DropPinTimeline"/>
    <dgm:cxn modelId="{093D2EDD-F90D-4220-9051-C03242A33D69}" type="presParOf" srcId="{0AA90C68-01CE-476B-A550-5182DA708A0D}" destId="{190EB9E3-EF5D-49C1-9708-4BF492A88FD2}" srcOrd="0" destOrd="0" presId="urn:microsoft.com/office/officeart/2017/3/layout/DropPinTimeline"/>
    <dgm:cxn modelId="{6B617AE8-4E73-4FAF-9460-3724470D9CD1}" type="presParOf" srcId="{0AA90C68-01CE-476B-A550-5182DA708A0D}" destId="{4A897604-0517-42EF-A6A6-6E66B03B7B29}" srcOrd="1" destOrd="0" presId="urn:microsoft.com/office/officeart/2017/3/layout/DropPinTimeline"/>
    <dgm:cxn modelId="{72F21403-8A0C-4093-B11A-52D06E44CC8F}" type="presParOf" srcId="{4A897604-0517-42EF-A6A6-6E66B03B7B29}" destId="{35E982B1-08BB-4AE2-BCF4-DF2584E44214}" srcOrd="0" destOrd="0" presId="urn:microsoft.com/office/officeart/2017/3/layout/DropPinTimeline"/>
    <dgm:cxn modelId="{CC3D0645-BE04-4502-B6E3-1F7245700380}" type="presParOf" srcId="{4A897604-0517-42EF-A6A6-6E66B03B7B29}" destId="{6C50E776-C437-49B7-A905-374C727A6A29}" srcOrd="1" destOrd="0" presId="urn:microsoft.com/office/officeart/2017/3/layout/DropPinTimeline"/>
    <dgm:cxn modelId="{973A646F-687E-4E2A-9E69-EA831B65E8B5}" type="presParOf" srcId="{0AA90C68-01CE-476B-A550-5182DA708A0D}" destId="{89DDD83C-3C62-406E-9002-C63C6671CE54}" srcOrd="2" destOrd="0" presId="urn:microsoft.com/office/officeart/2017/3/layout/DropPinTimeline"/>
    <dgm:cxn modelId="{DD6E0F75-F126-4C8E-9CA7-0E2957893ECC}" type="presParOf" srcId="{0AA90C68-01CE-476B-A550-5182DA708A0D}" destId="{C370222C-0129-490E-B499-22C8D8E50F5A}" srcOrd="3" destOrd="0" presId="urn:microsoft.com/office/officeart/2017/3/layout/DropPinTimeline"/>
    <dgm:cxn modelId="{1BED30AB-B5F7-45B5-B986-B40A16465BB5}" type="presParOf" srcId="{0AA90C68-01CE-476B-A550-5182DA708A0D}" destId="{9127609C-E178-4E38-A56C-F9D27EB5BD0F}" srcOrd="4" destOrd="0" presId="urn:microsoft.com/office/officeart/2017/3/layout/DropPinTimeline"/>
    <dgm:cxn modelId="{0761E009-F891-4E8F-B594-660880A0FFF1}" type="presParOf" srcId="{0AA90C68-01CE-476B-A550-5182DA708A0D}" destId="{1791177E-352C-4889-8A6A-12220356AE92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AC224-A92D-44DD-B5FF-22528834C1BA}">
      <dsp:nvSpPr>
        <dsp:cNvPr id="0" name=""/>
        <dsp:cNvSpPr/>
      </dsp:nvSpPr>
      <dsp:spPr>
        <a:xfrm>
          <a:off x="0" y="2066925"/>
          <a:ext cx="10486155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A1398-4924-4817-8C2E-3024513ABA8C}">
      <dsp:nvSpPr>
        <dsp:cNvPr id="0" name=""/>
        <dsp:cNvSpPr/>
      </dsp:nvSpPr>
      <dsp:spPr>
        <a:xfrm rot="8100000">
          <a:off x="70564" y="476345"/>
          <a:ext cx="303999" cy="30399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64AAC-D153-4BA2-B377-CF0B0486158E}">
      <dsp:nvSpPr>
        <dsp:cNvPr id="0" name=""/>
        <dsp:cNvSpPr/>
      </dsp:nvSpPr>
      <dsp:spPr>
        <a:xfrm>
          <a:off x="104335" y="510117"/>
          <a:ext cx="236456" cy="23645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32AA4-C012-45AB-BC77-4D1AAA5F02EC}">
      <dsp:nvSpPr>
        <dsp:cNvPr id="0" name=""/>
        <dsp:cNvSpPr/>
      </dsp:nvSpPr>
      <dsp:spPr>
        <a:xfrm>
          <a:off x="437524" y="843305"/>
          <a:ext cx="2489672" cy="122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baseline="0">
              <a:solidFill>
                <a:srgbClr val="000000"/>
              </a:solidFill>
              <a:latin typeface="Calibri"/>
              <a:ea typeface="Calibri"/>
              <a:cs typeface="Calibri"/>
            </a:rPr>
            <a:t>September 2024</a:t>
          </a:r>
        </a:p>
      </dsp:txBody>
      <dsp:txXfrm>
        <a:off x="437524" y="843305"/>
        <a:ext cx="2489672" cy="1223619"/>
      </dsp:txXfrm>
    </dsp:sp>
    <dsp:sp modelId="{1C307B9E-146D-410F-8395-047E52DC4F07}">
      <dsp:nvSpPr>
        <dsp:cNvPr id="0" name=""/>
        <dsp:cNvSpPr/>
      </dsp:nvSpPr>
      <dsp:spPr>
        <a:xfrm>
          <a:off x="437524" y="413384"/>
          <a:ext cx="2489672" cy="4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 baseline="0">
              <a:latin typeface="Century Gothic"/>
              <a:ea typeface="Calibri"/>
              <a:cs typeface="Calibri"/>
            </a:rPr>
            <a:t>City ordinance</a:t>
          </a:r>
          <a:endParaRPr lang="en-US" sz="1400" kern="1200" baseline="0"/>
        </a:p>
      </dsp:txBody>
      <dsp:txXfrm>
        <a:off x="437524" y="413384"/>
        <a:ext cx="2489672" cy="429920"/>
      </dsp:txXfrm>
    </dsp:sp>
    <dsp:sp modelId="{43840174-373F-4C7A-ABD0-42B3204121D4}">
      <dsp:nvSpPr>
        <dsp:cNvPr id="0" name=""/>
        <dsp:cNvSpPr/>
      </dsp:nvSpPr>
      <dsp:spPr>
        <a:xfrm>
          <a:off x="222563" y="843305"/>
          <a:ext cx="0" cy="12236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A16F39-D55E-4DDA-A445-8F55FC27C7C9}">
      <dsp:nvSpPr>
        <dsp:cNvPr id="0" name=""/>
        <dsp:cNvSpPr/>
      </dsp:nvSpPr>
      <dsp:spPr>
        <a:xfrm>
          <a:off x="183871" y="2028232"/>
          <a:ext cx="77385" cy="77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F2570-E214-4415-8A63-D5FE70AAA63B}">
      <dsp:nvSpPr>
        <dsp:cNvPr id="0" name=""/>
        <dsp:cNvSpPr/>
      </dsp:nvSpPr>
      <dsp:spPr>
        <a:xfrm rot="18900000">
          <a:off x="1564832" y="3353504"/>
          <a:ext cx="303999" cy="30399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EB7A4-DAFE-451E-B73A-401DC4EE6731}">
      <dsp:nvSpPr>
        <dsp:cNvPr id="0" name=""/>
        <dsp:cNvSpPr/>
      </dsp:nvSpPr>
      <dsp:spPr>
        <a:xfrm>
          <a:off x="1598604" y="3387276"/>
          <a:ext cx="236456" cy="23645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99060-85CF-47F5-9366-03D3ADDAFF34}">
      <dsp:nvSpPr>
        <dsp:cNvPr id="0" name=""/>
        <dsp:cNvSpPr/>
      </dsp:nvSpPr>
      <dsp:spPr>
        <a:xfrm>
          <a:off x="1931792" y="2066925"/>
          <a:ext cx="2489672" cy="122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>
              <a:latin typeface="Century Gothic"/>
            </a:rPr>
            <a:t>January 2025</a:t>
          </a:r>
          <a:endParaRPr lang="en-US" sz="1000" kern="1200" baseline="0"/>
        </a:p>
      </dsp:txBody>
      <dsp:txXfrm>
        <a:off x="1931792" y="2066925"/>
        <a:ext cx="2489672" cy="1223619"/>
      </dsp:txXfrm>
    </dsp:sp>
    <dsp:sp modelId="{32AF1BC3-583B-4E61-BBA4-FC886802CA9F}">
      <dsp:nvSpPr>
        <dsp:cNvPr id="0" name=""/>
        <dsp:cNvSpPr/>
      </dsp:nvSpPr>
      <dsp:spPr>
        <a:xfrm>
          <a:off x="1931792" y="3290544"/>
          <a:ext cx="2489672" cy="4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baseline="0">
              <a:latin typeface="Century Gothic"/>
            </a:rPr>
            <a:t>Monthly Meetings Begin</a:t>
          </a:r>
          <a:endParaRPr lang="en-US" sz="1400" kern="1200" baseline="0"/>
        </a:p>
      </dsp:txBody>
      <dsp:txXfrm>
        <a:off x="1931792" y="3290544"/>
        <a:ext cx="2489672" cy="429920"/>
      </dsp:txXfrm>
    </dsp:sp>
    <dsp:sp modelId="{B536465B-5C29-4E68-A72F-2DCA7790DBED}">
      <dsp:nvSpPr>
        <dsp:cNvPr id="0" name=""/>
        <dsp:cNvSpPr/>
      </dsp:nvSpPr>
      <dsp:spPr>
        <a:xfrm>
          <a:off x="1716832" y="2066925"/>
          <a:ext cx="0" cy="12236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EE3E5-B755-4421-9489-4A1ADCCBC695}">
      <dsp:nvSpPr>
        <dsp:cNvPr id="0" name=""/>
        <dsp:cNvSpPr/>
      </dsp:nvSpPr>
      <dsp:spPr>
        <a:xfrm>
          <a:off x="1678139" y="2028232"/>
          <a:ext cx="77385" cy="77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91A84-436B-4E32-A905-4FEAD998B7EA}">
      <dsp:nvSpPr>
        <dsp:cNvPr id="0" name=""/>
        <dsp:cNvSpPr/>
      </dsp:nvSpPr>
      <dsp:spPr>
        <a:xfrm rot="8100000">
          <a:off x="3059101" y="476345"/>
          <a:ext cx="303999" cy="30399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073ED-0784-407A-82FE-6A4EC4093C26}">
      <dsp:nvSpPr>
        <dsp:cNvPr id="0" name=""/>
        <dsp:cNvSpPr/>
      </dsp:nvSpPr>
      <dsp:spPr>
        <a:xfrm>
          <a:off x="3092872" y="510117"/>
          <a:ext cx="236456" cy="23645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D3178-B6B6-4719-8956-E87B5565C0CF}">
      <dsp:nvSpPr>
        <dsp:cNvPr id="0" name=""/>
        <dsp:cNvSpPr/>
      </dsp:nvSpPr>
      <dsp:spPr>
        <a:xfrm>
          <a:off x="3426061" y="843305"/>
          <a:ext cx="2489672" cy="122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baseline="0">
              <a:latin typeface="Century Gothic"/>
            </a:rPr>
            <a:t>April 2026</a:t>
          </a:r>
        </a:p>
      </dsp:txBody>
      <dsp:txXfrm>
        <a:off x="3426061" y="843305"/>
        <a:ext cx="2489672" cy="1223619"/>
      </dsp:txXfrm>
    </dsp:sp>
    <dsp:sp modelId="{B828A5F8-4955-44C6-B4E3-9C8E65CE6424}">
      <dsp:nvSpPr>
        <dsp:cNvPr id="0" name=""/>
        <dsp:cNvSpPr/>
      </dsp:nvSpPr>
      <dsp:spPr>
        <a:xfrm>
          <a:off x="3426061" y="413384"/>
          <a:ext cx="2489672" cy="4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baseline="0">
              <a:latin typeface="Century Gothic"/>
            </a:rPr>
            <a:t>Industry Roundtable</a:t>
          </a:r>
        </a:p>
      </dsp:txBody>
      <dsp:txXfrm>
        <a:off x="3426061" y="413384"/>
        <a:ext cx="2489672" cy="429920"/>
      </dsp:txXfrm>
    </dsp:sp>
    <dsp:sp modelId="{C2807B87-AF50-4C69-87E9-BFFEC7E25C71}">
      <dsp:nvSpPr>
        <dsp:cNvPr id="0" name=""/>
        <dsp:cNvSpPr/>
      </dsp:nvSpPr>
      <dsp:spPr>
        <a:xfrm>
          <a:off x="3211100" y="843305"/>
          <a:ext cx="0" cy="12236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322FB-486E-4DE5-86F4-FC181AB6AADA}">
      <dsp:nvSpPr>
        <dsp:cNvPr id="0" name=""/>
        <dsp:cNvSpPr/>
      </dsp:nvSpPr>
      <dsp:spPr>
        <a:xfrm>
          <a:off x="3172408" y="2028232"/>
          <a:ext cx="77385" cy="77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2E929-5B9F-4939-BF67-1A52AC3B2FD9}">
      <dsp:nvSpPr>
        <dsp:cNvPr id="0" name=""/>
        <dsp:cNvSpPr/>
      </dsp:nvSpPr>
      <dsp:spPr>
        <a:xfrm rot="18900000">
          <a:off x="4553369" y="3353504"/>
          <a:ext cx="303999" cy="30399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86993-6127-4080-8F03-15A7E633F082}">
      <dsp:nvSpPr>
        <dsp:cNvPr id="0" name=""/>
        <dsp:cNvSpPr/>
      </dsp:nvSpPr>
      <dsp:spPr>
        <a:xfrm>
          <a:off x="4587141" y="3387276"/>
          <a:ext cx="236456" cy="23645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17548-C938-47E2-9C5B-40242519945F}">
      <dsp:nvSpPr>
        <dsp:cNvPr id="0" name=""/>
        <dsp:cNvSpPr/>
      </dsp:nvSpPr>
      <dsp:spPr>
        <a:xfrm>
          <a:off x="4920329" y="2066925"/>
          <a:ext cx="2489672" cy="122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baseline="0">
              <a:solidFill>
                <a:srgbClr val="444444"/>
              </a:solidFill>
              <a:latin typeface="Calibri"/>
              <a:ea typeface="Calibri"/>
              <a:cs typeface="Calibri"/>
            </a:rPr>
            <a:t>May 2026</a:t>
          </a:r>
          <a:endParaRPr lang="en-US" sz="1000" kern="1200" baseline="0"/>
        </a:p>
      </dsp:txBody>
      <dsp:txXfrm>
        <a:off x="4920329" y="2066925"/>
        <a:ext cx="2489672" cy="1223619"/>
      </dsp:txXfrm>
    </dsp:sp>
    <dsp:sp modelId="{CCED3EF2-4ACA-40F3-89BF-6D4DA4A03923}">
      <dsp:nvSpPr>
        <dsp:cNvPr id="0" name=""/>
        <dsp:cNvSpPr/>
      </dsp:nvSpPr>
      <dsp:spPr>
        <a:xfrm>
          <a:off x="4920329" y="3290544"/>
          <a:ext cx="2489672" cy="4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 baseline="0">
              <a:solidFill>
                <a:srgbClr val="444444"/>
              </a:solidFill>
              <a:latin typeface="Calibri"/>
              <a:ea typeface="Calibri"/>
              <a:cs typeface="Calibri"/>
            </a:rPr>
            <a:t>Community Meeting</a:t>
          </a:r>
        </a:p>
      </dsp:txBody>
      <dsp:txXfrm>
        <a:off x="4920329" y="3290544"/>
        <a:ext cx="2489672" cy="429920"/>
      </dsp:txXfrm>
    </dsp:sp>
    <dsp:sp modelId="{4CB9ADE6-2F74-4C96-8295-C03CDF63A39B}">
      <dsp:nvSpPr>
        <dsp:cNvPr id="0" name=""/>
        <dsp:cNvSpPr/>
      </dsp:nvSpPr>
      <dsp:spPr>
        <a:xfrm>
          <a:off x="4705369" y="2066925"/>
          <a:ext cx="0" cy="12236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6D0E8-A8B3-4436-845C-62554AB13331}">
      <dsp:nvSpPr>
        <dsp:cNvPr id="0" name=""/>
        <dsp:cNvSpPr/>
      </dsp:nvSpPr>
      <dsp:spPr>
        <a:xfrm>
          <a:off x="4666676" y="2028232"/>
          <a:ext cx="77385" cy="77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3FBCB-12EB-4B22-98D5-4472B84BBBAF}">
      <dsp:nvSpPr>
        <dsp:cNvPr id="0" name=""/>
        <dsp:cNvSpPr/>
      </dsp:nvSpPr>
      <dsp:spPr>
        <a:xfrm rot="8100000">
          <a:off x="6047638" y="476345"/>
          <a:ext cx="303999" cy="30399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1426E-6FDF-4C44-AC6C-F3AE6930E197}">
      <dsp:nvSpPr>
        <dsp:cNvPr id="0" name=""/>
        <dsp:cNvSpPr/>
      </dsp:nvSpPr>
      <dsp:spPr>
        <a:xfrm>
          <a:off x="6081409" y="510117"/>
          <a:ext cx="236456" cy="23645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7B1E2-F7FC-4646-B8DB-CD17E2107EE7}">
      <dsp:nvSpPr>
        <dsp:cNvPr id="0" name=""/>
        <dsp:cNvSpPr/>
      </dsp:nvSpPr>
      <dsp:spPr>
        <a:xfrm>
          <a:off x="6414598" y="843305"/>
          <a:ext cx="2489672" cy="122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>
              <a:latin typeface="Century Gothic"/>
            </a:rPr>
            <a:t>July 2026</a:t>
          </a:r>
          <a:endParaRPr lang="en-US" sz="1000" kern="1200" baseline="0"/>
        </a:p>
      </dsp:txBody>
      <dsp:txXfrm>
        <a:off x="6414598" y="843305"/>
        <a:ext cx="2489672" cy="1223619"/>
      </dsp:txXfrm>
    </dsp:sp>
    <dsp:sp modelId="{72D8954E-F255-43CE-8A20-87164A86A5EF}">
      <dsp:nvSpPr>
        <dsp:cNvPr id="0" name=""/>
        <dsp:cNvSpPr/>
      </dsp:nvSpPr>
      <dsp:spPr>
        <a:xfrm>
          <a:off x="6414598" y="413384"/>
          <a:ext cx="2489672" cy="4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baseline="0">
              <a:latin typeface="Century Gothic"/>
            </a:rPr>
            <a:t>Release of Data Centers Report</a:t>
          </a:r>
          <a:endParaRPr lang="en-US" sz="1400" kern="1200" baseline="0"/>
        </a:p>
      </dsp:txBody>
      <dsp:txXfrm>
        <a:off x="6414598" y="413384"/>
        <a:ext cx="2489672" cy="429920"/>
      </dsp:txXfrm>
    </dsp:sp>
    <dsp:sp modelId="{B8C450ED-E4C3-4CFA-B290-0CF951D7AAB3}">
      <dsp:nvSpPr>
        <dsp:cNvPr id="0" name=""/>
        <dsp:cNvSpPr/>
      </dsp:nvSpPr>
      <dsp:spPr>
        <a:xfrm>
          <a:off x="6199637" y="843305"/>
          <a:ext cx="0" cy="12236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F202F-B8B0-402A-8EF5-B324CC5CCA75}">
      <dsp:nvSpPr>
        <dsp:cNvPr id="0" name=""/>
        <dsp:cNvSpPr/>
      </dsp:nvSpPr>
      <dsp:spPr>
        <a:xfrm>
          <a:off x="6160944" y="2028232"/>
          <a:ext cx="77385" cy="77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982B1-08BB-4AE2-BCF4-DF2584E44214}">
      <dsp:nvSpPr>
        <dsp:cNvPr id="0" name=""/>
        <dsp:cNvSpPr/>
      </dsp:nvSpPr>
      <dsp:spPr>
        <a:xfrm rot="18900000">
          <a:off x="7541906" y="3353504"/>
          <a:ext cx="303999" cy="303999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0E776-C437-49B7-A905-374C727A6A29}">
      <dsp:nvSpPr>
        <dsp:cNvPr id="0" name=""/>
        <dsp:cNvSpPr/>
      </dsp:nvSpPr>
      <dsp:spPr>
        <a:xfrm>
          <a:off x="7575678" y="3387276"/>
          <a:ext cx="236456" cy="23645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DD83C-3C62-406E-9002-C63C6671CE54}">
      <dsp:nvSpPr>
        <dsp:cNvPr id="0" name=""/>
        <dsp:cNvSpPr/>
      </dsp:nvSpPr>
      <dsp:spPr>
        <a:xfrm>
          <a:off x="7908866" y="2066925"/>
          <a:ext cx="2489672" cy="122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baseline="0">
              <a:latin typeface="Century Gothic"/>
            </a:rPr>
            <a:t>July 2026</a:t>
          </a:r>
          <a:endParaRPr lang="en-US" sz="1000" kern="1200" baseline="0">
            <a:latin typeface="Century Gothic"/>
          </a:endParaRPr>
        </a:p>
      </dsp:txBody>
      <dsp:txXfrm>
        <a:off x="7908866" y="2066925"/>
        <a:ext cx="2489672" cy="1223619"/>
      </dsp:txXfrm>
    </dsp:sp>
    <dsp:sp modelId="{C370222C-0129-490E-B499-22C8D8E50F5A}">
      <dsp:nvSpPr>
        <dsp:cNvPr id="0" name=""/>
        <dsp:cNvSpPr/>
      </dsp:nvSpPr>
      <dsp:spPr>
        <a:xfrm>
          <a:off x="7908866" y="3290544"/>
          <a:ext cx="2489672" cy="4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baseline="0">
              <a:latin typeface="Century Gothic"/>
            </a:rPr>
            <a:t>Environmental Protection &amp; Energy Committee Hearing</a:t>
          </a:r>
        </a:p>
      </dsp:txBody>
      <dsp:txXfrm>
        <a:off x="7908866" y="3290544"/>
        <a:ext cx="2489672" cy="429920"/>
      </dsp:txXfrm>
    </dsp:sp>
    <dsp:sp modelId="{9127609C-E178-4E38-A56C-F9D27EB5BD0F}">
      <dsp:nvSpPr>
        <dsp:cNvPr id="0" name=""/>
        <dsp:cNvSpPr/>
      </dsp:nvSpPr>
      <dsp:spPr>
        <a:xfrm>
          <a:off x="7693906" y="2066925"/>
          <a:ext cx="0" cy="12236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EB9E3-EF5D-49C1-9708-4BF492A88FD2}">
      <dsp:nvSpPr>
        <dsp:cNvPr id="0" name=""/>
        <dsp:cNvSpPr/>
      </dsp:nvSpPr>
      <dsp:spPr>
        <a:xfrm>
          <a:off x="7654423" y="2028232"/>
          <a:ext cx="77385" cy="77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0AFE2-289E-408F-981A-02C6D03D6F9B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90BD7-321C-4CBD-9547-8C6CF7CF0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8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5899"/>
                </a:solidFill>
              </a:rPr>
              <a:t>Local environmental impacts are a major source of resident complaints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72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57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Data centers in Chicago are projected to increase in size &amp; number: </a:t>
            </a:r>
            <a:r>
              <a:rPr lang="en-US" i="1">
                <a:solidFill>
                  <a:srgbClr val="005899"/>
                </a:solidFill>
              </a:rPr>
              <a:t>Rise in AI demand; water, energy, labor, and fiber optic resources in Chicago.</a:t>
            </a:r>
          </a:p>
          <a:p>
            <a:endParaRPr lang="en-US" i="1">
              <a:solidFill>
                <a:srgbClr val="005899"/>
              </a:solidFill>
              <a:latin typeface="Aptos"/>
              <a:ea typeface="Calibri"/>
              <a:cs typeface="Calibri"/>
            </a:endParaRPr>
          </a:p>
          <a:p>
            <a:r>
              <a:rPr lang="en-US">
                <a:solidFill>
                  <a:srgbClr val="005899"/>
                </a:solidFill>
                <a:latin typeface="Aptos"/>
                <a:ea typeface="Calibri"/>
                <a:cs typeface="Calibri"/>
              </a:rPr>
              <a:t>Data centers have large externalities:</a:t>
            </a:r>
            <a:r>
              <a:rPr lang="en-US" i="1">
                <a:solidFill>
                  <a:srgbClr val="005899"/>
                </a:solidFill>
                <a:latin typeface="Aptos"/>
                <a:ea typeface="Calibri"/>
                <a:cs typeface="Calibri"/>
              </a:rPr>
              <a:t> </a:t>
            </a:r>
            <a:r>
              <a:rPr lang="en-US" i="1">
                <a:solidFill>
                  <a:srgbClr val="005899"/>
                </a:solidFill>
              </a:rPr>
              <a:t>noise, rising energy prices, grid instability; local air pollution; greenhouse gas emissions. </a:t>
            </a:r>
            <a:endParaRPr lang="en-US" i="1">
              <a:solidFill>
                <a:srgbClr val="005899"/>
              </a:solidFill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8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1: Strong Environmental Safeguards 2. Responsible Zoning and Land Use 3. Transparent Performance and Accountability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69C0E-51A7-BDD0-25A4-F223EE5EE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46718A-F27B-C5A9-AA90-3176F9C50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7C299-CB33-7DFF-DB02-6CCB93FF2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Boston – highlight density and proximity to neighbors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95CB2-FF45-8225-0BAD-7FD8D1DB3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0BD7-321C-4CBD-9547-8C6CF7CF00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565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Charlotte – highlight lot between buildings (ground-level generators)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0BD7-321C-4CBD-9547-8C6CF7CF00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1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F2F10-BF20-9CEB-3CDC-C99837ECD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87F05-C6BF-FDFC-0ED5-1478E1230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958E0-2D11-A5BD-B388-223224445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A7ACD-B71F-647D-7B6C-18C948563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0BD7-321C-4CBD-9547-8C6CF7CF00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09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69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15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0BD7-321C-4CBD-9547-8C6CF7CF00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5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2847677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5400" b="1" u="none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058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399" y="6272784"/>
            <a:ext cx="1587731" cy="365125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12078E32-9A8F-42AF-B046-430CA36478C1}" type="datetimeFigureOut">
              <a:rPr lang="en-US" b="1" smtClean="0"/>
              <a:pPr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3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4BC85D4-4139-2AAA-166E-6FBA095A8B1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455" t="5126"/>
          <a:stretch/>
        </p:blipFill>
        <p:spPr>
          <a:xfrm>
            <a:off x="0" y="1729776"/>
            <a:ext cx="5423337" cy="53565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31BC73-A262-809F-6027-25B33F16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41270" y="0"/>
            <a:ext cx="1250729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EA2C9-0142-1847-0FE5-307C101C6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683241" y="0"/>
            <a:ext cx="45719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007DF4F-A4F8-98C7-5975-55CBED0D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67512"/>
            <a:ext cx="3621024" cy="55138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59D4968-2C08-763C-19C6-591349685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0" y="1161288"/>
            <a:ext cx="5276088" cy="4535424"/>
          </a:xfrm>
          <a:solidFill>
            <a:schemeClr val="bg1">
              <a:lumMod val="95000"/>
            </a:schemeClr>
          </a:solidFill>
        </p:spPr>
        <p:txBody>
          <a:bodyPr anchor="t" anchorCtr="0">
            <a:normAutofit/>
          </a:bodyPr>
          <a:lstStyle>
            <a:lvl1pPr marL="457200" indent="-457200">
              <a:lnSpc>
                <a:spcPct val="80000"/>
              </a:lnSpc>
              <a:spcAft>
                <a:spcPts val="1800"/>
              </a:spcAft>
              <a:buFont typeface="+mj-lt"/>
              <a:buAutoNum type="arabicPeriod"/>
              <a:defRPr sz="2000"/>
            </a:lvl1pPr>
            <a:lvl2pPr marL="914400" indent="-457200">
              <a:buFont typeface="+mj-lt"/>
              <a:buAutoNum type="alphaLcPeriod"/>
              <a:defRPr sz="1800"/>
            </a:lvl2pPr>
            <a:lvl3pPr marL="1371600" indent="-457200">
              <a:buFont typeface="+mj-lt"/>
              <a:buAutoNum type="arabicParenR"/>
              <a:defRPr sz="1600"/>
            </a:lvl3pPr>
            <a:lvl4pPr marL="1714500" indent="-342900">
              <a:buFont typeface="+mj-lt"/>
              <a:buAutoNum type="alphaLcParenR"/>
              <a:defRPr sz="1400"/>
            </a:lvl4pPr>
            <a:lvl5pPr marL="2228850" indent="-400050">
              <a:buFont typeface="+mj-lt"/>
              <a:buAutoNum type="romanL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48277F-DB00-5149-6533-E8AEF0BAD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73518" y="0"/>
            <a:ext cx="1334321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067A69A-84EE-0E71-D053-F462EBCC8E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63520" y="655677"/>
            <a:ext cx="2438400" cy="20701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48" y="658368"/>
            <a:ext cx="5486400" cy="3621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lvl1pPr>
              <a:lnSpc>
                <a:spcPct val="90000"/>
              </a:lnSpc>
              <a:defRPr sz="4800" cap="all" spc="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0936" y="576072"/>
            <a:ext cx="4023360" cy="54955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9048" y="4553712"/>
            <a:ext cx="5486400" cy="10058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2400" b="0" i="0" spc="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3731429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177962F-BF83-8BF0-521C-AC2FE18512C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27085" b="-104"/>
          <a:stretch/>
        </p:blipFill>
        <p:spPr>
          <a:xfrm rot="5400000">
            <a:off x="7746274" y="2898378"/>
            <a:ext cx="3089740" cy="48767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003ACC-3116-807F-81D2-E8057D4C2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383"/>
            <a:ext cx="121920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3485B2-AA3A-87CC-3B1B-A193C6EB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760"/>
            <a:ext cx="10890504" cy="15453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EF9689-52F4-4A6F-BEAC-E0B840C1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093976"/>
            <a:ext cx="5833872" cy="3776472"/>
          </a:xfrm>
          <a:solidFill>
            <a:schemeClr val="bg1">
              <a:lumMod val="95000"/>
            </a:schemeClr>
          </a:solidFill>
        </p:spPr>
        <p:txBody>
          <a:bodyPr rIns="91440" anchor="t" anchorCtr="0">
            <a:normAutofit/>
          </a:bodyPr>
          <a:lstStyle>
            <a:lvl1pPr marL="457200" indent="-457200">
              <a:spcAft>
                <a:spcPts val="1800"/>
              </a:spcAft>
              <a:buFont typeface="+mj-lt"/>
              <a:buAutoNum type="arabicPeriod"/>
              <a:defRPr sz="2000"/>
            </a:lvl1pPr>
            <a:lvl2pPr marL="914400" indent="-457200">
              <a:buFont typeface="+mj-lt"/>
              <a:buAutoNum type="alphaLcPeriod"/>
              <a:defRPr sz="1800"/>
            </a:lvl2pPr>
            <a:lvl3pPr marL="1371600" indent="-457200">
              <a:buFont typeface="+mj-lt"/>
              <a:buAutoNum type="arabicParenR"/>
              <a:defRPr sz="1600"/>
            </a:lvl3pPr>
            <a:lvl4pPr marL="1828800" indent="-457200">
              <a:buFont typeface="+mj-lt"/>
              <a:buAutoNum type="alphaLcParenR"/>
              <a:defRPr sz="1400"/>
            </a:lvl4pPr>
            <a:lvl5pPr marL="2286000" indent="-457200">
              <a:buFont typeface="+mj-lt"/>
              <a:buAutoNum type="romanL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532826-83B5-DC67-7DDB-45FD78E830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06056" y="2093976"/>
            <a:ext cx="3172968" cy="3776472"/>
          </a:xfrm>
          <a:noFill/>
        </p:spPr>
        <p:txBody>
          <a:bodyPr anchor="t" anchorCtr="0">
            <a:normAutofit/>
          </a:bodyPr>
          <a:lstStyle>
            <a:lvl1pPr>
              <a:spcAft>
                <a:spcPts val="1800"/>
              </a:spcAft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04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47051E-220B-9586-3E85-05AF9DC9B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15203" y="0"/>
            <a:ext cx="2045247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8FA6629-B230-F528-AAE3-D182D963F05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27085" b="-104"/>
          <a:stretch/>
        </p:blipFill>
        <p:spPr>
          <a:xfrm rot="10800000">
            <a:off x="0" y="671161"/>
            <a:ext cx="3089740" cy="48767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FA0390C-256A-CE3C-1348-C39DBAE01D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7644" y="655677"/>
            <a:ext cx="2438400" cy="20701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667512"/>
            <a:ext cx="5916168" cy="36667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 cap="all" spc="2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96" y="4636008"/>
            <a:ext cx="5276088" cy="155448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54112" y="947737"/>
            <a:ext cx="4023360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808267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B6DE1-4261-B66C-9B27-67ACC4974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0DD7-BF9A-34AF-59D9-05384BB04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FF2F-D194-A034-9A4B-44B9C825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F1BF3-D861-92CD-0E13-9CFA1886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879EA-06FA-70EA-E376-F0CADE5F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2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A46-A709-503D-150B-2663EEB1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2859-5BDD-24B6-7063-790302507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DF847-CE73-E668-59CE-5CFC1522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95C08-5C00-B8D9-934A-E3B76FAF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1C7E2-699D-C419-EC4F-97A03B20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6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8F74-97B5-1A44-C098-827CB0DE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B24A1-A07A-C47E-478C-41CAFA9D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9C901-AAA3-C82D-3087-8FA491ACD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FE861-65E5-66E3-03EB-B04E6C49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E4D9F-2456-66E0-B8DA-AFC525F7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4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ABA5-BE75-45E8-886E-8C9D1F06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A920-658A-2DEC-FDAE-4CF81FD1C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FFF68-872A-CBCA-6592-71525C605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7D195-FDCE-E29C-133E-6EA4792B2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29088-4AE7-E6D0-0F1B-B7ECEC87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B4757-CB6B-C5AB-3B92-EE60139A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49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F0E-0B7D-8901-803F-0C95CADC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375CB-8ECD-05EB-DEC8-2E68195F0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9086F-671D-EB8A-2B8A-B9CFEC255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2834D-0079-B225-1CBB-2388ECA7C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1FAE9-B59A-A722-05FF-52F41D78A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8D049-FDE0-38BD-70E2-1539DA1A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A5124-F2D1-4AE6-18C4-43A5821D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CA5660-4C27-4982-EDFE-F7C76CA2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B225-9EA5-EC84-5267-5F97FB55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A87F2-A2BB-F9FF-644B-41F36B6D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F076F-9F81-B0EB-2C65-65F954DB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8CEE7-9DE9-5657-E25E-36092AF3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0964" y="6272783"/>
            <a:ext cx="63276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E4469-4F63-41CD-98C0-1D325036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007" y="6272783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69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1116F-36C9-CAF2-F524-6C7E8D93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7CD9F-AABF-3A50-EBCE-D1403B6E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95AFD-A176-8F3B-5345-FB6C319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5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ACDB-16FB-7C70-BCF7-BFBB1498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4267-A917-B4C6-79FE-D353B0C2E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F81FF-D592-35C6-3489-46EA7D4D3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713ED-35F0-1A69-E38D-7B29052D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FB170-72D0-EAC3-B622-258071B5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5A20E-F92B-F255-EC7B-89E0EE15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5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3933-59E0-5D79-E62E-4893E14D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B5234-0C5D-44D0-075C-A469E4B78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65AAD-BC6C-49BB-F84B-DAD0F5AA9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B0B9D-4A14-D36A-186A-9AF79112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2494F-B411-2503-33A9-7B0967E4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ED9F9-0489-B6B3-E3FA-9B34B189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8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5AD91-C23A-10A0-3B44-A0D788FA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019B3-F06D-B9B1-0133-E990DE659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B2CA6-DE34-9612-7B0B-AB6CAB2F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100B6-6490-A1F1-03CB-8AE8358E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6978-6113-B48C-CFC2-E5E8B77B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65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1DC5C4-FC26-8401-70D7-AD013B584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3FC44-A7CB-669B-9029-C5BC54E5D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8A041-D8D4-DAE2-2841-689F2066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ED02-74E8-ED51-61D6-BB7564DB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F5736-B169-4655-D92F-19138132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8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8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331720"/>
            <a:ext cx="4754880" cy="3703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331720"/>
            <a:ext cx="4754880" cy="3703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5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21F43A0-FC53-4710-BEE9-C096FDF8B86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AC1F1"/>
          </a:solidFill>
          <a:ln w="9525" cap="rnd" cmpd="sng" algn="ctr">
            <a:solidFill>
              <a:srgbClr val="2AC1F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000" b="1" i="0" baseline="0"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0281" y="2093976"/>
            <a:ext cx="10282918" cy="405046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46957" y="6611779"/>
            <a:ext cx="8501300" cy="246221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t>**CONFIDENTIAL AND PROPRIETARY INFORMATION SUBJECT TO PROTECTION UNDER THE TRADE SECRETS ACT AND FOIA EXEMPT**</a:t>
            </a:r>
            <a:endParaRPr lang="en-US" sz="1000" b="1" i="1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1069848" y="484632"/>
            <a:ext cx="10493502" cy="1609344"/>
          </a:xfrm>
          <a:prstGeom prst="rect">
            <a:avLst/>
          </a:prstGeom>
        </p:spPr>
        <p:txBody>
          <a:bodyPr vert="horz" wrap="square" lIns="91440" tIns="0" rIns="91440" bIns="0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000" b="1" i="0" u="none" kern="1200" spc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  <a:sym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 descr="Star-and-Blue.png">
            <a:extLst>
              <a:ext uri="{FF2B5EF4-FFF2-40B4-BE49-F238E27FC236}">
                <a16:creationId xmlns:a16="http://schemas.microsoft.com/office/drawing/2014/main" id="{23CD68BB-A325-424F-B817-3C87C19EA0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5" y="977900"/>
            <a:ext cx="127557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57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3F450EE-F99A-490D-98CB-EBA1448C03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AC1F1"/>
          </a:solidFill>
          <a:ln w="9525" cap="rnd" cmpd="sng" algn="ctr">
            <a:solidFill>
              <a:srgbClr val="2AC1F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000" b="1" i="0" baseline="0"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484632"/>
            <a:ext cx="10493502" cy="1609344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  <a:sym typeface="Century Gothic" panose="020B0502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9848" y="2110622"/>
            <a:ext cx="10330739" cy="405046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46957" y="6611779"/>
            <a:ext cx="8501300" cy="246221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  <a:sym typeface="Century Gothic" panose="020B0502020202020204" pitchFamily="34" charset="0"/>
              </a:rPr>
              <a:t>**CONFIDENTIAL AND PROPRIETARY INFORMATION SUBJECT TO PROTECTION UNDER THE TRADE SECRETS ACT AND FOIA EXEMPT**</a:t>
            </a:r>
            <a:endParaRPr lang="en-US" sz="1000" b="1" i="1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pic>
        <p:nvPicPr>
          <p:cNvPr id="8" name="Picture 7" descr="Star-and-Blue.png">
            <a:extLst>
              <a:ext uri="{FF2B5EF4-FFF2-40B4-BE49-F238E27FC236}">
                <a16:creationId xmlns:a16="http://schemas.microsoft.com/office/drawing/2014/main" id="{8BBE257E-E1EB-4B61-918F-42BE139B61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5" y="977900"/>
            <a:ext cx="127557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8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7B23C3-2F98-4465-21EA-A49296DA1F66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" r="27085" b="-104"/>
          <a:stretch/>
        </p:blipFill>
        <p:spPr>
          <a:xfrm rot="5400000">
            <a:off x="7746274" y="2898378"/>
            <a:ext cx="3089740" cy="48767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97A4D6-9D7A-63FE-63C9-A585FFE05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383"/>
            <a:ext cx="121920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760"/>
            <a:ext cx="10149840" cy="15453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093976"/>
            <a:ext cx="4370832" cy="3776472"/>
          </a:xfrm>
          <a:solidFill>
            <a:schemeClr val="bg1">
              <a:lumMod val="95000"/>
            </a:schemeClr>
          </a:solidFill>
        </p:spPr>
        <p:txBody>
          <a:bodyPr rIns="45720" anchor="t" anchorCtr="0">
            <a:normAutofit/>
          </a:bodyPr>
          <a:lstStyle>
            <a:lvl1pPr>
              <a:spcAft>
                <a:spcPts val="1800"/>
              </a:spcAft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A182AF-83EB-0BA6-3ADD-B49BDD9E37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9048" y="2112264"/>
            <a:ext cx="4370832" cy="3776472"/>
          </a:xfrm>
          <a:noFill/>
        </p:spPr>
        <p:txBody>
          <a:bodyPr anchor="t" anchorCtr="0">
            <a:normAutofit/>
          </a:bodyPr>
          <a:lstStyle>
            <a:lvl1pPr>
              <a:spcAft>
                <a:spcPts val="1800"/>
              </a:spcAft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8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0" y="6272784"/>
            <a:ext cx="1179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2078E32-9A8F-42AF-B046-430CA36478C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5454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546" y="6272783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3FCCF984-64AA-42B4-8D2F-66BCDE3A50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Star-and-Blu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5" y="977900"/>
            <a:ext cx="127557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38" r:id="rId7"/>
    <p:sldLayoutId id="2147483739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rgbClr val="E4002B"/>
        </a:buClr>
        <a:buSzPct val="90000"/>
        <a:buFont typeface="Arial"/>
        <a:buChar char="•"/>
        <a:defRPr sz="2000" kern="1200">
          <a:solidFill>
            <a:srgbClr val="005899"/>
          </a:solidFill>
          <a:latin typeface="Century Gothic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800" kern="1200">
          <a:solidFill>
            <a:srgbClr val="005899"/>
          </a:solidFill>
          <a:latin typeface="Century Gothic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0DBB-AE27-B369-DBD9-3A97A1DA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8D624-B11A-D9BC-9CC6-655CE9F5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DFFE3-7ABA-ECF3-9D49-F1AA9E699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65FB0A-FF97-486A-A1EE-A891ABDD6751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3DE1-4FBD-FEA3-B1D2-003CFC7F3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1B8B1-236E-B93E-F4C4-B1519677F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E354EC-9007-4931-BAE2-D0EDB46F4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2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microsoft.com/office/2018/10/relationships/comments" Target="../comments/modernComment_7FA3589D_2C33B2EF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0E39-5A1E-431C-A801-9153E01B3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509" y="2282518"/>
            <a:ext cx="10378070" cy="2750695"/>
          </a:xfrm>
          <a:noFill/>
          <a:ln>
            <a:noFill/>
          </a:ln>
        </p:spPr>
        <p:txBody>
          <a:bodyPr/>
          <a:lstStyle/>
          <a:p>
            <a:r>
              <a:rPr lang="en-US">
                <a:cs typeface="Futura Std Heavy"/>
              </a:rPr>
              <a:t>Sustainable Data Centers Working Group Recommendations</a:t>
            </a:r>
            <a:br>
              <a:rPr lang="en-US">
                <a:cs typeface="Futura Std Heavy"/>
              </a:rPr>
            </a:br>
            <a:br>
              <a:rPr lang="en-US">
                <a:cs typeface="Futura Std Heavy"/>
              </a:rPr>
            </a:br>
            <a:endParaRPr lang="en-US" sz="4700">
              <a:cs typeface="Futura Std Heavy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65EA5-F1A0-40C3-9B7D-7205A78A2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838" y="4808825"/>
            <a:ext cx="9891522" cy="1658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0" i="1"/>
              <a:t>Committee on Environmental Protection and Energy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0AEAE-0ACC-E28E-A88F-415752CF88C3}"/>
              </a:ext>
            </a:extLst>
          </p:cNvPr>
          <p:cNvSpPr/>
          <p:nvPr/>
        </p:nvSpPr>
        <p:spPr>
          <a:xfrm>
            <a:off x="1069848" y="6272783"/>
            <a:ext cx="7888615" cy="411948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71A05DB-AAC3-759A-684B-9074B5ECF7AA}"/>
              </a:ext>
            </a:extLst>
          </p:cNvPr>
          <p:cNvSpPr txBox="1">
            <a:spLocks/>
          </p:cNvSpPr>
          <p:nvPr/>
        </p:nvSpPr>
        <p:spPr>
          <a:xfrm>
            <a:off x="9076029" y="6260695"/>
            <a:ext cx="3240895" cy="57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None/>
              <a:defRPr sz="2000" b="1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None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None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None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None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>
                <a:cs typeface="Futura Std Heavy"/>
              </a:rPr>
              <a:t>July 13, 2026</a:t>
            </a:r>
          </a:p>
        </p:txBody>
      </p:sp>
      <p:pic>
        <p:nvPicPr>
          <p:cNvPr id="10" name="Picture 9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2F3977B0-B6A9-25ED-D1E9-3CC8BF01A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C873C-B999-62D9-553C-D2D46D7A9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21" y="364289"/>
            <a:ext cx="4398211" cy="13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29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8ADF0-3555-9CEF-6BD0-DF0469735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7076D0-153A-553E-C59E-CEB6BA77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9"/>
            <a:ext cx="12221308" cy="7221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0D907-C7FA-235A-18CC-9BC01BE7AE34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1704642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9810EF-AFB4-E03A-A9BA-3AEDF4B4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9"/>
            <a:ext cx="12221308" cy="72216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CABC16-6FC8-0B46-A628-BF9D6ADE9020}"/>
              </a:ext>
            </a:extLst>
          </p:cNvPr>
          <p:cNvSpPr/>
          <p:nvPr/>
        </p:nvSpPr>
        <p:spPr>
          <a:xfrm rot="20884388">
            <a:off x="3241965" y="2214507"/>
            <a:ext cx="4767080" cy="1298452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5AF47F-51E9-70DC-EFB2-77A32107DE87}"/>
              </a:ext>
            </a:extLst>
          </p:cNvPr>
          <p:cNvSpPr/>
          <p:nvPr/>
        </p:nvSpPr>
        <p:spPr>
          <a:xfrm rot="20611007">
            <a:off x="5594646" y="3815959"/>
            <a:ext cx="5422135" cy="1557923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EC140-4E73-8498-BB0B-3635A87F63AF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221272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3E743-428C-7E34-945B-E50D60707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106E1-E266-D1C9-6BC5-A6AC18335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9"/>
            <a:ext cx="12221308" cy="72216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46E6889-366F-0BA5-CCB1-1681601A7DCC}"/>
              </a:ext>
            </a:extLst>
          </p:cNvPr>
          <p:cNvSpPr/>
          <p:nvPr/>
        </p:nvSpPr>
        <p:spPr>
          <a:xfrm rot="20696642">
            <a:off x="4636234" y="3157999"/>
            <a:ext cx="4379264" cy="570548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066060-0BD8-BE2F-6F0F-35D806E310B2}"/>
              </a:ext>
            </a:extLst>
          </p:cNvPr>
          <p:cNvSpPr/>
          <p:nvPr/>
        </p:nvSpPr>
        <p:spPr>
          <a:xfrm rot="20611007">
            <a:off x="4793572" y="4207327"/>
            <a:ext cx="2232649" cy="298527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0219272-9F93-F8EF-E336-2FD9D9ECC905}"/>
              </a:ext>
            </a:extLst>
          </p:cNvPr>
          <p:cNvSpPr/>
          <p:nvPr/>
        </p:nvSpPr>
        <p:spPr>
          <a:xfrm rot="20611007">
            <a:off x="7382434" y="3410882"/>
            <a:ext cx="2232649" cy="372157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11454-C843-B8B2-34D2-9081343F94C1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3296104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2418F-A414-4F19-1DEC-FDA312CDA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FAD130-C2FC-4262-33E4-482A7ACDA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9"/>
            <a:ext cx="12221308" cy="72216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599B008-1BA3-93C8-AEC0-DF22779DC291}"/>
              </a:ext>
            </a:extLst>
          </p:cNvPr>
          <p:cNvSpPr/>
          <p:nvPr/>
        </p:nvSpPr>
        <p:spPr>
          <a:xfrm rot="20696642">
            <a:off x="4121577" y="3722396"/>
            <a:ext cx="779680" cy="718492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DC08692-FED9-CE29-7C6C-A679359BD252}"/>
              </a:ext>
            </a:extLst>
          </p:cNvPr>
          <p:cNvSpPr/>
          <p:nvPr/>
        </p:nvSpPr>
        <p:spPr>
          <a:xfrm rot="20696642">
            <a:off x="6922724" y="3698310"/>
            <a:ext cx="576168" cy="581795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663A3-9778-54EA-59B2-E77B77858160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2484230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2925D-8510-B61B-4A45-9F8869599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4DF12-16F3-A515-EC68-F797BE46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9"/>
            <a:ext cx="12221308" cy="722168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C2984C-F861-7E20-0060-A322C615C8D2}"/>
              </a:ext>
            </a:extLst>
          </p:cNvPr>
          <p:cNvCxnSpPr>
            <a:cxnSpLocks/>
          </p:cNvCxnSpPr>
          <p:nvPr/>
        </p:nvCxnSpPr>
        <p:spPr>
          <a:xfrm flipH="1" flipV="1">
            <a:off x="4981575" y="1323975"/>
            <a:ext cx="3257550" cy="76200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1C9DCBB-D6A5-0B74-90E2-F4889A7F7EC4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138078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E8CA7-191B-22BE-7B72-1209C5679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38782D-546B-DB7C-B772-7DE6E0CF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9"/>
            <a:ext cx="12221308" cy="7221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B38B69-2E3B-982F-67FF-7BC7CDD2E3CD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2808413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A5523-D3C2-4609-A3CB-4F5AF09B3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685B3-8723-4BDD-0B0B-6E6FDAC7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23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E67F42-FF38-D57F-032A-F8ACE36DA8A8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10136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B8F8-23A3-6B98-29B9-81B2BDAE8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01534-1FDC-0EF6-BF74-6A1BB46B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411"/>
            <a:ext cx="12192000" cy="7425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59D632-61EA-128A-FAEF-3711F7773F10}"/>
              </a:ext>
            </a:extLst>
          </p:cNvPr>
          <p:cNvSpPr txBox="1"/>
          <p:nvPr/>
        </p:nvSpPr>
        <p:spPr>
          <a:xfrm>
            <a:off x="9354364" y="648866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highlight>
                  <a:srgbClr val="FFFFFF"/>
                </a:highlight>
              </a:rPr>
              <a:t>Image credit: Google Maps</a:t>
            </a:r>
          </a:p>
        </p:txBody>
      </p:sp>
    </p:spTree>
    <p:extLst>
      <p:ext uri="{BB962C8B-B14F-4D97-AF65-F5344CB8AC3E}">
        <p14:creationId xmlns:p14="http://schemas.microsoft.com/office/powerpoint/2010/main" val="186358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4EA11-DCD9-6195-2D40-300C2C104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0A45-C269-D234-D0B0-FF8D7104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547188" cy="1635321"/>
          </a:xfrm>
        </p:spPr>
        <p:txBody>
          <a:bodyPr>
            <a:normAutofit/>
          </a:bodyPr>
          <a:lstStyle/>
          <a:p>
            <a:r>
              <a:rPr lang="en-US"/>
              <a:t>Why Chicago for data center development?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E8810A8-E7DD-1629-F748-72CFE4ED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BDEF5A-A8FD-4EA7-F3FA-1143A82E89E9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FE880208-C07B-16E6-D241-460CF0D5A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413324-9843-5A7C-57F6-9F590ADCA979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Proximity of users </a:t>
            </a:r>
          </a:p>
          <a:p>
            <a:pPr lvl="1">
              <a:buFontTx/>
              <a:buChar char="-"/>
              <a:defRPr/>
            </a:pPr>
            <a:r>
              <a:rPr lang="en-US" sz="2600"/>
              <a:t>High speed of service </a:t>
            </a: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Access to infrastructure </a:t>
            </a:r>
          </a:p>
          <a:p>
            <a:pPr lvl="1">
              <a:buFontTx/>
              <a:buChar char="-"/>
              <a:defRPr/>
            </a:pPr>
            <a:r>
              <a:rPr lang="en-US" sz="2600"/>
              <a:t>Fiber optic network,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water, electricity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Highly skilled workforce 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Construction and operation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1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A1AF3-86BD-A601-532B-113EE18EC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804EEC-14B4-94EA-4B61-1CE5BDAB4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277" y="400953"/>
            <a:ext cx="5019548" cy="6314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C8B99-EE0F-8906-B07D-B481600AA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5359527" cy="1609344"/>
          </a:xfrm>
        </p:spPr>
        <p:txBody>
          <a:bodyPr>
            <a:normAutofit/>
          </a:bodyPr>
          <a:lstStyle/>
          <a:p>
            <a:r>
              <a:rPr lang="en-US"/>
              <a:t>Where are data centers located?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22A2F-881A-5D92-5FF3-DCFEBC21F41F}"/>
              </a:ext>
            </a:extLst>
          </p:cNvPr>
          <p:cNvSpPr/>
          <p:nvPr/>
        </p:nvSpPr>
        <p:spPr>
          <a:xfrm>
            <a:off x="1712891" y="6272784"/>
            <a:ext cx="4830294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7BD442DC-0FB1-3581-A60E-DC39982EA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369D85-E3A2-919D-37EB-DDDA171C6E68}"/>
              </a:ext>
            </a:extLst>
          </p:cNvPr>
          <p:cNvSpPr txBox="1">
            <a:spLocks/>
          </p:cNvSpPr>
          <p:nvPr/>
        </p:nvSpPr>
        <p:spPr>
          <a:xfrm>
            <a:off x="1069849" y="2121408"/>
            <a:ext cx="5019548" cy="4050792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lang="en-US" sz="2800"/>
              <a:t>Centrally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located or near utility corridors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en-US" sz="2800"/>
              <a:t>Mostly colocation or enterprise data centers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Chicago’s land use patterns and population density require thoughtful policy solutions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6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F3F4-5FA0-4175-73BF-CF4F49F40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A38C-9E43-3CF5-E710-4B71F6D70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69A3F8F-0E47-3134-4828-47BCC73D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AD0F23-2603-66DA-8E6C-6C4B3D06B911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B5C73696-FB75-2866-9C3D-1178A54AD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BDA31C-0E74-72EF-14A3-6A158C19EAF0}"/>
              </a:ext>
            </a:extLst>
          </p:cNvPr>
          <p:cNvSpPr txBox="1">
            <a:spLocks/>
          </p:cNvSpPr>
          <p:nvPr/>
        </p:nvSpPr>
        <p:spPr>
          <a:xfrm>
            <a:off x="1069849" y="1861635"/>
            <a:ext cx="9127700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4002B"/>
              </a:buClr>
              <a:buSzPct val="90000"/>
              <a:buFont typeface="Arial"/>
              <a:buChar char="-"/>
              <a:tabLst/>
              <a:defRPr/>
            </a:pPr>
            <a:r>
              <a:rPr lang="en-US" sz="3300"/>
              <a:t>Introduction</a:t>
            </a:r>
            <a:endParaRPr lang="en-US"/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Brief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Data Centers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Sustainable Data Centers Working Group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Recommendations 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59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C71D1-7FEE-0CB3-6215-67D6BBC0E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FA00-5924-9640-B263-BF5C4C70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261438" cy="1635321"/>
          </a:xfrm>
        </p:spPr>
        <p:txBody>
          <a:bodyPr>
            <a:normAutofit/>
          </a:bodyPr>
          <a:lstStyle/>
          <a:p>
            <a:r>
              <a:rPr lang="en-US"/>
              <a:t>How are data centers currently regulated in Chicago?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560EC78-7370-EAFB-63E9-8F24BF50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B1BEBF-60FF-1DC6-90CE-92EB628F2000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4E945C4C-7B46-76D8-6C4E-BB1E9F7D4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FF0ED2-EE81-E964-29EA-446529A48188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5026152" cy="4050792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002B"/>
              </a:buClr>
              <a:buSzPct val="90000"/>
              <a:buNone/>
              <a:tabLst/>
              <a:defRPr/>
            </a:pPr>
            <a:r>
              <a:rPr lang="en-US" sz="3200"/>
              <a:t>“Electronic Data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002B"/>
              </a:buClr>
              <a:buSzPct val="90000"/>
              <a:buNone/>
              <a:tabLst/>
              <a:defRPr/>
            </a:pPr>
            <a:r>
              <a:rPr lang="en-US" sz="3200"/>
              <a:t>   Storage Center”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Permitted by-right: 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/>
              <a:t>All commercial districts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/>
              <a:t>All manufacturing districts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Some business districts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96D8FB-9E3F-5FB1-9BFD-12BA9E5E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916" y="2960183"/>
            <a:ext cx="4811236" cy="1920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895645-7D15-6D8D-931A-72801D3049A0}"/>
              </a:ext>
            </a:extLst>
          </p:cNvPr>
          <p:cNvSpPr txBox="1"/>
          <p:nvPr/>
        </p:nvSpPr>
        <p:spPr>
          <a:xfrm>
            <a:off x="7268212" y="4880758"/>
            <a:ext cx="3853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highlight>
                  <a:srgbClr val="FFFFFF"/>
                </a:highlight>
              </a:rPr>
              <a:t>Source: Department of Planning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4159414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940CA-924D-1572-465E-8BF911238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E475E-41DD-A083-21D2-6DE5750D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8607552" cy="1609344"/>
          </a:xfrm>
        </p:spPr>
        <p:txBody>
          <a:bodyPr>
            <a:normAutofit/>
          </a:bodyPr>
          <a:lstStyle/>
          <a:p>
            <a:r>
              <a:rPr lang="en-US"/>
              <a:t>Impacts: Energy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4F2C366-4C8C-7A79-66B4-12E2A50E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8163-9268-E1C4-7581-73C23569E83D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16D6B82A-2F8F-411B-78A7-26F20682E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E374B9-0843-84AF-3BC3-43DAE6219AA8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3955776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en-US" sz="3200"/>
              <a:t>Demand-driven </a:t>
            </a:r>
            <a:r>
              <a:rPr lang="en-US" sz="3200" b="1"/>
              <a:t>price increases </a:t>
            </a:r>
          </a:p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en-US" sz="3200"/>
              <a:t>Increased </a:t>
            </a:r>
            <a:r>
              <a:rPr lang="en-US" sz="3200" b="1"/>
              <a:t>grid instability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lang="en-US" sz="3200"/>
              <a:t>Increased </a:t>
            </a:r>
            <a:r>
              <a:rPr lang="en-US" sz="3200" b="1"/>
              <a:t>GHG emissions </a:t>
            </a:r>
            <a:endParaRPr lang="en-US" sz="2600" b="1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3BB6F-36E4-0089-4751-8C8F9BAAA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865" y="2515925"/>
            <a:ext cx="5992263" cy="3062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E252E0-55B3-5AF3-FAAA-912A83D67406}"/>
              </a:ext>
            </a:extLst>
          </p:cNvPr>
          <p:cNvSpPr txBox="1"/>
          <p:nvPr/>
        </p:nvSpPr>
        <p:spPr>
          <a:xfrm>
            <a:off x="5976732" y="1644903"/>
            <a:ext cx="5145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+mj-lt"/>
              </a:rPr>
              <a:t>Observed and projected peak electricity demand in the PJM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3C04B-56BD-2B29-3B93-46E61BB4A58D}"/>
              </a:ext>
            </a:extLst>
          </p:cNvPr>
          <p:cNvSpPr txBox="1"/>
          <p:nvPr/>
        </p:nvSpPr>
        <p:spPr>
          <a:xfrm>
            <a:off x="5976732" y="5750354"/>
            <a:ext cx="6215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Source: PJM Interconnection, 2026 PJM Load Forecast Report</a:t>
            </a:r>
          </a:p>
        </p:txBody>
      </p:sp>
    </p:spTree>
    <p:extLst>
      <p:ext uri="{BB962C8B-B14F-4D97-AF65-F5344CB8AC3E}">
        <p14:creationId xmlns:p14="http://schemas.microsoft.com/office/powerpoint/2010/main" val="7415856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C88A-762B-6CC2-F777-B845A7A4A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58AD-6BA0-B796-971B-6BA59AD4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8607552" cy="1609344"/>
          </a:xfrm>
        </p:spPr>
        <p:txBody>
          <a:bodyPr>
            <a:normAutofit/>
          </a:bodyPr>
          <a:lstStyle/>
          <a:p>
            <a:r>
              <a:rPr lang="en-US"/>
              <a:t>Impacts: Air and Sound Pollution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A73D872-F775-4996-447B-285FCDAB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6984C4-AFF6-292E-6DE8-EFFD10831E3B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178134E1-CE84-D894-6F90-4728E4104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9C0074-567E-BF03-C6A3-3D88E4C714D2}"/>
              </a:ext>
            </a:extLst>
          </p:cNvPr>
          <p:cNvSpPr txBox="1">
            <a:spLocks/>
          </p:cNvSpPr>
          <p:nvPr/>
        </p:nvSpPr>
        <p:spPr>
          <a:xfrm>
            <a:off x="1070591" y="2067722"/>
            <a:ext cx="10058400" cy="4050792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defRPr/>
            </a:pPr>
            <a:r>
              <a:rPr lang="en-US" sz="3200" b="1"/>
              <a:t>Significant noise pollution:</a:t>
            </a:r>
            <a:endParaRPr lang="en-US" sz="3200"/>
          </a:p>
          <a:p>
            <a:pPr lvl="1">
              <a:buFontTx/>
              <a:buChar char="-"/>
              <a:defRPr/>
            </a:pPr>
            <a:r>
              <a:rPr lang="en-US" sz="3000"/>
              <a:t>24-hour sound from HVAC systems </a:t>
            </a:r>
            <a:endParaRPr lang="en-US" sz="3200" i="1"/>
          </a:p>
          <a:p>
            <a:pPr lvl="1">
              <a:buFontTx/>
              <a:buChar char="-"/>
              <a:defRPr/>
            </a:pPr>
            <a:r>
              <a:rPr lang="en-US" sz="3200"/>
              <a:t>Generator testing </a:t>
            </a:r>
            <a:r>
              <a:rPr lang="en-US" sz="2400" i="1"/>
              <a:t>(required monthly)</a:t>
            </a:r>
            <a:br>
              <a:rPr lang="en-US" sz="3200" i="1"/>
            </a:br>
            <a:endParaRPr lang="en-US" sz="3200" i="1"/>
          </a:p>
          <a:p>
            <a:pPr>
              <a:defRPr/>
            </a:pPr>
            <a:r>
              <a:rPr lang="en-US" sz="3200" b="1"/>
              <a:t>Significant air pollution:</a:t>
            </a:r>
          </a:p>
          <a:p>
            <a:pPr lvl="1">
              <a:spcAft>
                <a:spcPts val="0"/>
              </a:spcAft>
              <a:buFontTx/>
              <a:buChar char="-"/>
              <a:defRPr/>
            </a:pPr>
            <a:r>
              <a:rPr lang="en-US" sz="3000"/>
              <a:t>Diesel emissions from generator testing and emergency use</a:t>
            </a:r>
          </a:p>
          <a:p>
            <a:pPr marR="0" lvl="1" algn="l" defTabSz="914400">
              <a:lnSpc>
                <a:spcPct val="90000"/>
              </a:lnSpc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lang="en-US" sz="3000"/>
          </a:p>
          <a:p>
            <a:pPr marL="0" indent="0">
              <a:buNone/>
              <a:defRPr/>
            </a:pPr>
            <a:r>
              <a:rPr lang="en-US" sz="3200" b="1">
                <a:solidFill>
                  <a:srgbClr val="FF0000"/>
                </a:solidFill>
              </a:rPr>
              <a:t>Most Chicago data-center-related 311 complaints are due to noise &amp; air pollution.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None/>
              <a:tabLst/>
              <a:defRPr/>
            </a:pP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</a:endParaRPr>
          </a:p>
          <a:p>
            <a:pPr>
              <a:buFontTx/>
              <a:buChar char="-"/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79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E310-57E1-AD37-F160-8644FD865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B99D-FFED-EE67-78E3-38F6F069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8607552" cy="1609344"/>
          </a:xfrm>
        </p:spPr>
        <p:txBody>
          <a:bodyPr>
            <a:normAutofit/>
          </a:bodyPr>
          <a:lstStyle/>
          <a:p>
            <a:r>
              <a:rPr lang="en-US"/>
              <a:t>Impacts: Water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F313674-DC96-28C8-4C52-39271766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1EF32-1792-5919-575E-3770B81A7627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32F5F4EA-32F0-2AC1-16A8-FBF2C8FF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637218-13DD-281C-DAB0-8900D07F2ADC}"/>
              </a:ext>
            </a:extLst>
          </p:cNvPr>
          <p:cNvSpPr txBox="1">
            <a:spLocks/>
          </p:cNvSpPr>
          <p:nvPr/>
        </p:nvSpPr>
        <p:spPr>
          <a:xfrm>
            <a:off x="688848" y="2138727"/>
            <a:ext cx="10820400" cy="412872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defRPr/>
            </a:pPr>
            <a:r>
              <a:rPr lang="en-US" sz="3200" b="1"/>
              <a:t>High water usage for cooling</a:t>
            </a:r>
          </a:p>
          <a:p>
            <a:pPr marR="0" lvl="1" indent="-182880" algn="l" defTabSz="914400">
              <a:lnSpc>
                <a:spcPct val="90000"/>
              </a:lnSpc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r>
              <a:rPr lang="en-US" sz="3000"/>
              <a:t>Varies by cooling system and facility</a:t>
            </a:r>
          </a:p>
          <a:p>
            <a:pPr lvl="2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/>
              <a:t>Average is </a:t>
            </a:r>
            <a:r>
              <a:rPr lang="en-US" sz="2800" b="1"/>
              <a:t>300,000 gallons water / day, </a:t>
            </a:r>
            <a:r>
              <a:rPr lang="en-US" sz="2800" err="1"/>
              <a:t>whic</a:t>
            </a:r>
            <a:r>
              <a:rPr lang="en-US" sz="2800"/>
              <a:t>h is</a:t>
            </a:r>
            <a:r>
              <a:rPr lang="en-US" sz="2800" b="1"/>
              <a:t> </a:t>
            </a:r>
            <a:r>
              <a:rPr lang="en-US" sz="2800"/>
              <a:t>equivalent to</a:t>
            </a:r>
            <a:r>
              <a:rPr lang="en-US" sz="2800" b="1"/>
              <a:t> 1,000 households' usage</a:t>
            </a:r>
            <a:br>
              <a:rPr lang="en-US" sz="2800" b="1"/>
            </a:br>
            <a:r>
              <a:rPr lang="en-US" sz="3000"/>
              <a:t> </a:t>
            </a:r>
          </a:p>
          <a:p>
            <a:pPr>
              <a:buFontTx/>
              <a:buChar char="-"/>
              <a:defRPr/>
            </a:pPr>
            <a:r>
              <a:rPr lang="en-US" sz="3200" b="1"/>
              <a:t>No requirements for water usage transparency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12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706C0-B020-0B2F-4F1A-8DA9170DC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FF62-50CD-8C91-B245-7E9F41BF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CD47CAE-F1D4-7F2A-B26A-D7BC9579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127517-9701-53D3-5A4D-881E42842D0C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7EA852BE-6DDC-5A54-4958-79E5A9131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0C695A-3E89-9D4F-6369-A5AEE5143C46}"/>
              </a:ext>
            </a:extLst>
          </p:cNvPr>
          <p:cNvSpPr txBox="1">
            <a:spLocks/>
          </p:cNvSpPr>
          <p:nvPr/>
        </p:nvSpPr>
        <p:spPr>
          <a:xfrm>
            <a:off x="1069849" y="1861635"/>
            <a:ext cx="9127700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4002B"/>
              </a:buClr>
              <a:buSzPct val="90000"/>
              <a:buFont typeface="Arial"/>
              <a:buChar char="-"/>
              <a:tabLst/>
              <a:defRPr/>
            </a:pPr>
            <a:r>
              <a:rPr lang="en-US" sz="3300"/>
              <a:t>Introduction</a:t>
            </a:r>
            <a:endParaRPr lang="en-US"/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Brief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Data Centers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600" b="1"/>
              <a:t>Sustainable Data Centers Working Group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Recommendations 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85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D15F-A8FB-03ED-EA35-CB681AD58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2E01-EF1E-0926-AE32-A4D466A5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7935004" cy="1609344"/>
          </a:xfrm>
        </p:spPr>
        <p:txBody>
          <a:bodyPr>
            <a:normAutofit/>
          </a:bodyPr>
          <a:lstStyle/>
          <a:p>
            <a:r>
              <a:rPr lang="en-US"/>
              <a:t>Process Timeline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B846A6E-6B6E-0C8E-F09A-47485AA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D2C39-79E5-5C16-4A05-499B2CC64B5F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C165D1E6-99FD-A7AD-0EFE-B24E3DD4E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617522C8-3808-EEBE-9638-DDE8FA2E7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370982"/>
              </p:ext>
            </p:extLst>
          </p:nvPr>
        </p:nvGraphicFramePr>
        <p:xfrm>
          <a:off x="849543" y="1716004"/>
          <a:ext cx="10486155" cy="413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5068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56E62-7FCB-3B30-58F0-002D59378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DC7A-35FE-9671-AC0B-C78C9A27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7935004" cy="1609344"/>
          </a:xfrm>
        </p:spPr>
        <p:txBody>
          <a:bodyPr>
            <a:normAutofit/>
          </a:bodyPr>
          <a:lstStyle/>
          <a:p>
            <a:r>
              <a:rPr lang="en-US"/>
              <a:t>Departments in Working Group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1F0F164-D368-81BF-7B2B-6E9A8530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10EDC8-C553-F888-6EDA-E148AB97267F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C912F56F-777E-63E2-68DC-348387E3E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4000FE-B59F-F509-3354-4543BD39A955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9127700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Tx/>
              <a:buChar char="-"/>
              <a:defRPr/>
            </a:pPr>
            <a:r>
              <a:rPr lang="en-US" sz="3000"/>
              <a:t>Environment</a:t>
            </a:r>
            <a:endParaRPr lang="en-US"/>
          </a:p>
          <a:p>
            <a:pPr lvl="1">
              <a:buFontTx/>
              <a:buChar char="-"/>
              <a:defRPr/>
            </a:pPr>
            <a:r>
              <a:rPr lang="en-US" sz="3000"/>
              <a:t>Planning and Development</a:t>
            </a:r>
          </a:p>
          <a:p>
            <a:pPr lvl="1">
              <a:buFontTx/>
              <a:buChar char="-"/>
              <a:defRPr/>
            </a:pPr>
            <a:r>
              <a:rPr lang="en-US" sz="3000"/>
              <a:t>Public Health (Environmental Permitting and Inspections, now DOE)</a:t>
            </a:r>
          </a:p>
          <a:p>
            <a:pPr lvl="1">
              <a:buFontTx/>
              <a:buChar char="-"/>
              <a:defRPr/>
            </a:pPr>
            <a:r>
              <a:rPr lang="en-US" sz="3000"/>
              <a:t>Technology and Innovation</a:t>
            </a:r>
          </a:p>
          <a:p>
            <a:pPr lvl="1">
              <a:buFontTx/>
              <a:buChar char="-"/>
            </a:pPr>
            <a:endParaRPr lang="en-US" sz="3000"/>
          </a:p>
          <a:p>
            <a:pPr marL="0" indent="0">
              <a:buFont typeface="Arial"/>
              <a:buNone/>
            </a:pPr>
            <a:endParaRPr lang="en-US" sz="2800"/>
          </a:p>
          <a:p>
            <a:pPr>
              <a:buFontTx/>
              <a:buChar char="-"/>
            </a:pPr>
            <a:endParaRPr lang="en-US"/>
          </a:p>
          <a:p>
            <a:pPr marL="0" indent="0"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1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DE2D-8704-2AC8-47A1-42C6D672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5740400" cy="1609344"/>
          </a:xfrm>
        </p:spPr>
        <p:txBody>
          <a:bodyPr/>
          <a:lstStyle/>
          <a:p>
            <a:r>
              <a:rPr lang="en-US"/>
              <a:t>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67977-3984-FA00-A72D-04C12012F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6032"/>
            <a:ext cx="6530042" cy="40361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Direct engagement with ~50 organizations</a:t>
            </a:r>
          </a:p>
          <a:p>
            <a:pPr marL="0" indent="0">
              <a:buNone/>
            </a:pPr>
            <a:endParaRPr lang="en-US" sz="3200"/>
          </a:p>
          <a:p>
            <a:r>
              <a:rPr lang="en-US" sz="3200"/>
              <a:t>Industry roundtable </a:t>
            </a:r>
          </a:p>
          <a:p>
            <a:endParaRPr lang="en-US" sz="3200"/>
          </a:p>
          <a:p>
            <a:r>
              <a:rPr lang="en-US" sz="3200"/>
              <a:t>Public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5AFF1-0C66-AB8E-E829-2729373D5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90" y="662517"/>
            <a:ext cx="3765552" cy="2516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5F2BB-C36C-8758-072B-83171FE1F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653" y="3554412"/>
            <a:ext cx="3777194" cy="2511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1F0FC7-6CE6-B89D-5D86-767962FCEC3C}"/>
              </a:ext>
            </a:extLst>
          </p:cNvPr>
          <p:cNvSpPr/>
          <p:nvPr/>
        </p:nvSpPr>
        <p:spPr>
          <a:xfrm>
            <a:off x="1069848" y="6272784"/>
            <a:ext cx="10058400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D93DB082-B9FD-0D4B-04E5-C4497FCD3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22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FAB28-7CE9-9D28-C59B-83A7AC4E9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84579-2A88-9F87-B89F-A82EA600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6935354" cy="1618003"/>
          </a:xfrm>
        </p:spPr>
        <p:txBody>
          <a:bodyPr/>
          <a:lstStyle/>
          <a:p>
            <a:r>
              <a:rPr lang="en-US"/>
              <a:t>Public Meeting 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18C1-98A0-B55F-0FB8-BD31F600B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62850"/>
            <a:ext cx="9716588" cy="40621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/>
              <a:t>Resident priorities for action:</a:t>
            </a:r>
            <a:r>
              <a:rPr lang="en-US" sz="3200"/>
              <a:t> </a:t>
            </a:r>
          </a:p>
          <a:p>
            <a:pPr lvl="1"/>
            <a:r>
              <a:rPr lang="en-US" sz="3000"/>
              <a:t>Air quality</a:t>
            </a:r>
          </a:p>
          <a:p>
            <a:pPr lvl="1"/>
            <a:r>
              <a:rPr lang="en-US" sz="3000"/>
              <a:t>Sound</a:t>
            </a:r>
          </a:p>
          <a:p>
            <a:pPr lvl="1"/>
            <a:r>
              <a:rPr lang="en-US" sz="3000"/>
              <a:t>Environmental justice </a:t>
            </a:r>
          </a:p>
          <a:p>
            <a:pPr lvl="1"/>
            <a:r>
              <a:rPr lang="en-US" sz="3000"/>
              <a:t>Water</a:t>
            </a:r>
          </a:p>
          <a:p>
            <a:pPr lvl="1"/>
            <a:r>
              <a:rPr lang="en-US" sz="3000"/>
              <a:t>Transparency</a:t>
            </a:r>
          </a:p>
          <a:p>
            <a:r>
              <a:rPr lang="en-US" sz="3200" b="1"/>
              <a:t>Support for regulations on data centers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AAFCF6-035C-40C6-BF16-BFC5DD8D6CAC}"/>
              </a:ext>
            </a:extLst>
          </p:cNvPr>
          <p:cNvSpPr/>
          <p:nvPr/>
        </p:nvSpPr>
        <p:spPr>
          <a:xfrm>
            <a:off x="1069848" y="6272784"/>
            <a:ext cx="10058400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3F1352F5-DFB3-53C1-82F3-CA5DFFB07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62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985E8-BAF4-4F21-B56D-B7B6910D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9093F-CB6A-8062-3BA8-2B719C7CF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15EB79C-5009-CDB3-F92C-8F704C91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325A89-80D4-B27B-3D1C-4F4AF1098F1F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5D10C010-A1D2-A94D-41CC-529573B79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04C1CC-23B8-8DD6-421B-FB23A3B55AAB}"/>
              </a:ext>
            </a:extLst>
          </p:cNvPr>
          <p:cNvSpPr txBox="1">
            <a:spLocks/>
          </p:cNvSpPr>
          <p:nvPr/>
        </p:nvSpPr>
        <p:spPr>
          <a:xfrm>
            <a:off x="1069849" y="1861635"/>
            <a:ext cx="7084155" cy="409408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4002B"/>
              </a:buClr>
              <a:buSzPct val="90000"/>
              <a:buFont typeface="Arial"/>
              <a:buChar char="-"/>
              <a:tabLst/>
              <a:defRPr/>
            </a:pPr>
            <a:r>
              <a:rPr lang="en-US" sz="3300"/>
              <a:t>Introduction</a:t>
            </a:r>
            <a:endParaRPr lang="en-US"/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Brief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Data Centers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Sustainable Data Centers Working Group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4000" b="1"/>
              <a:t>Recommendations 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6024F-1D15-6B5E-7EC9-2FEBB061D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469" y="800815"/>
            <a:ext cx="406368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3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91A09-EEF1-BF60-0240-A17DAEF51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669C-76FC-A00A-E185-C7066193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CEA20BF-18AA-FA9D-8B9E-D2F922D8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A407B8-E8D5-1F02-68A4-A15A4530C06E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654C3DFD-A5A3-57B2-F1D8-2EFA0DC5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1ED315-762D-9F35-840F-F7C05F4F307B}"/>
              </a:ext>
            </a:extLst>
          </p:cNvPr>
          <p:cNvSpPr txBox="1">
            <a:spLocks/>
          </p:cNvSpPr>
          <p:nvPr/>
        </p:nvSpPr>
        <p:spPr>
          <a:xfrm>
            <a:off x="1069849" y="1861635"/>
            <a:ext cx="9127700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4002B"/>
              </a:buClr>
              <a:buSzPct val="90000"/>
              <a:buFont typeface="Arial"/>
              <a:buChar char="-"/>
              <a:tabLst/>
              <a:defRPr/>
            </a:pPr>
            <a:r>
              <a:rPr lang="en-US" sz="3300"/>
              <a:t>Introduction</a:t>
            </a:r>
            <a:endParaRPr lang="en-US"/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4000" b="1"/>
              <a:t>Brief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Data Centers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Sustainable Data Centers Working Group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Recommendations 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791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D959-F98F-FA08-9CE4-6063BB19D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B8572-05F7-9E50-D819-5E61288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924AC-04E2-6C29-1BCA-ADEE82CCC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66" y="1933794"/>
            <a:ext cx="10755938" cy="41344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97230" indent="-514350">
              <a:buAutoNum type="arabicPeriod"/>
              <a:tabLst>
                <a:tab pos="3830638" algn="l"/>
              </a:tabLst>
            </a:pPr>
            <a:r>
              <a:rPr lang="en-US" sz="3200" b="1"/>
              <a:t>Strong Environmental Safeguards</a:t>
            </a:r>
          </a:p>
          <a:p>
            <a:pPr marL="1245870" lvl="1" indent="-457200">
              <a:tabLst>
                <a:tab pos="3830638" algn="l"/>
              </a:tabLst>
            </a:pPr>
            <a:endParaRPr lang="en-US" sz="2800">
              <a:solidFill>
                <a:srgbClr val="000000"/>
              </a:solidFill>
            </a:endParaRPr>
          </a:p>
          <a:p>
            <a:pPr marL="697230" indent="-514350">
              <a:buAutoNum type="arabicPeriod"/>
              <a:tabLst>
                <a:tab pos="3830638" algn="l"/>
              </a:tabLst>
            </a:pPr>
            <a:r>
              <a:rPr lang="en-US" sz="3200" b="1"/>
              <a:t>Responsible Zoning &amp; Land Use</a:t>
            </a:r>
          </a:p>
          <a:p>
            <a:pPr marL="1245870" lvl="1" indent="-457200">
              <a:tabLst>
                <a:tab pos="3830638" algn="l"/>
              </a:tabLst>
            </a:pPr>
            <a:endParaRPr lang="en-US" sz="2800">
              <a:solidFill>
                <a:srgbClr val="000000"/>
              </a:solidFill>
            </a:endParaRPr>
          </a:p>
          <a:p>
            <a:pPr marL="697230" indent="-514350">
              <a:buAutoNum type="arabicPeriod"/>
              <a:tabLst>
                <a:tab pos="3830638" algn="l"/>
              </a:tabLst>
            </a:pPr>
            <a:r>
              <a:rPr lang="en-US" sz="3200" b="1"/>
              <a:t>Transparent Data Reporting &amp; Accountability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19EF1-857A-3CFC-880A-9B482732D098}"/>
              </a:ext>
            </a:extLst>
          </p:cNvPr>
          <p:cNvSpPr/>
          <p:nvPr/>
        </p:nvSpPr>
        <p:spPr>
          <a:xfrm>
            <a:off x="1069848" y="6272784"/>
            <a:ext cx="10058400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55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C06EF-3130-8F87-6F7F-6DADF397C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C853-A40D-5FAC-5913-FDD7431D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US"/>
              <a:t>Strong Environmental Safeguards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C5ACF-F141-4928-B5D3-597743A1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/>
              <a:t>Environmental safeguards should:</a:t>
            </a:r>
            <a:endParaRPr lang="en-US" b="1"/>
          </a:p>
          <a:p>
            <a:pPr marL="742950" indent="-742950">
              <a:buAutoNum type="arabicPeriod"/>
            </a:pPr>
            <a:r>
              <a:rPr lang="en-US" sz="3600"/>
              <a:t>Protect residents from air &amp; noise pollution</a:t>
            </a:r>
          </a:p>
          <a:p>
            <a:pPr marL="742950" indent="-742950">
              <a:buAutoNum type="arabicPeriod"/>
            </a:pPr>
            <a:r>
              <a:rPr lang="en-US" sz="3600"/>
              <a:t>Apply to new and existing facilities </a:t>
            </a:r>
          </a:p>
          <a:p>
            <a:pPr marL="742950" indent="-742950">
              <a:buAutoNum type="arabicPeriod"/>
            </a:pPr>
            <a:endParaRPr lang="en-US"/>
          </a:p>
          <a:p>
            <a:r>
              <a:rPr lang="en-US" sz="3600" b="1"/>
              <a:t>How:</a:t>
            </a:r>
            <a:r>
              <a:rPr lang="en-US" sz="3600"/>
              <a:t> Enhanced environmental permitting process </a:t>
            </a:r>
          </a:p>
          <a:p>
            <a:endParaRPr lang="en-US" sz="3600"/>
          </a:p>
          <a:p>
            <a:pPr marL="0" indent="0">
              <a:buNone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536081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E84D8-5625-75DB-3148-18DD82E09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945B-3945-0961-9121-65EBE8FB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Responsible Zoning &amp; Land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68C98-3960-E3B2-3017-958C07FCF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18" y="1713976"/>
            <a:ext cx="11566565" cy="37675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 sz="3600" b="1"/>
              <a:t>Zoning &amp; land use processes should:</a:t>
            </a:r>
            <a:r>
              <a:rPr lang="en-US" sz="3600"/>
              <a:t> </a:t>
            </a:r>
          </a:p>
          <a:p>
            <a:pPr marL="514350" indent="-514350">
              <a:buAutoNum type="arabicPeriod"/>
            </a:pPr>
            <a:r>
              <a:rPr lang="en-US" sz="3600"/>
              <a:t>Address the impacts of modern data centers</a:t>
            </a:r>
          </a:p>
          <a:p>
            <a:pPr marL="514350" indent="-514350">
              <a:buAutoNum type="arabicPeriod"/>
            </a:pPr>
            <a:r>
              <a:rPr lang="en-US" sz="3600"/>
              <a:t>Focus on use standards, siting, thresholds, sustainable development requirements, community engagement requirements, and more. </a:t>
            </a:r>
            <a:r>
              <a:rPr lang="en-US" sz="3600">
                <a:solidFill>
                  <a:srgbClr val="0070C0"/>
                </a:solidFill>
              </a:rPr>
              <a:t> </a:t>
            </a:r>
          </a:p>
          <a:p>
            <a:pPr marL="0" indent="0">
              <a:buNone/>
            </a:pPr>
            <a:endParaRPr lang="en-US" sz="3600">
              <a:solidFill>
                <a:srgbClr val="0070C0"/>
              </a:solidFill>
            </a:endParaRPr>
          </a:p>
          <a:p>
            <a:r>
              <a:rPr lang="en-US" sz="3200" b="1"/>
              <a:t>How: </a:t>
            </a:r>
            <a:r>
              <a:rPr lang="en-US" sz="3600"/>
              <a:t>Zoning Code Amendments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11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DE903-DE93-4231-4AB1-C14116CFA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C4338-6BBF-F613-3190-89F7ED4F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Transparent Data Reporting &amp; Accountability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C4861A-238F-8C54-9216-5F9D9EB52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146" y="2103481"/>
            <a:ext cx="10699172" cy="406811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600" b="1"/>
              <a:t>Data reporting approach should:</a:t>
            </a:r>
            <a:endParaRPr lang="en-US" sz="2800" b="1">
              <a:solidFill>
                <a:srgbClr val="0070C0"/>
              </a:solidFill>
              <a:latin typeface="Bookman Old Style"/>
            </a:endParaRPr>
          </a:p>
          <a:p>
            <a:pPr marL="742950" indent="-742950">
              <a:buAutoNum type="arabicPeriod"/>
            </a:pPr>
            <a:r>
              <a:rPr lang="en-US" sz="3600"/>
              <a:t>Require all data centers to annually report electricity and water consumption </a:t>
            </a:r>
            <a:endParaRPr lang="en-US" sz="2800" b="1">
              <a:solidFill>
                <a:srgbClr val="0070C0"/>
              </a:solidFill>
              <a:latin typeface="Bookman Old Style"/>
            </a:endParaRPr>
          </a:p>
          <a:p>
            <a:pPr marL="742950" indent="-742950">
              <a:buAutoNum type="arabicPeriod"/>
            </a:pPr>
            <a:r>
              <a:rPr lang="en-US" sz="3600"/>
              <a:t>Increase transparency to inform future policy</a:t>
            </a:r>
          </a:p>
          <a:p>
            <a:endParaRPr lang="en-US" sz="3600"/>
          </a:p>
          <a:p>
            <a:r>
              <a:rPr lang="en-US" sz="3400" b="1"/>
              <a:t>How:</a:t>
            </a:r>
            <a:r>
              <a:rPr lang="en-US" sz="3400"/>
              <a:t> Amendment to Chicago Energy Benchmarking Ordinance </a:t>
            </a:r>
          </a:p>
          <a:p>
            <a:pPr marL="0" indent="0">
              <a:buNone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762667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48A8B-F9D2-2CA6-0A45-C78DCFC68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D64F-B85F-C50D-7C89-29F9C6CB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for Continued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231CB-6F39-BE8F-FF80-B2B9D92CF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18637"/>
            <a:ext cx="10058400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Industrial water rates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Water reuse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District energy / waste heat reuse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Community benefits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/>
              <a:t>Additional regulatory improvements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/>
          </a:p>
          <a:p>
            <a:pPr marL="0" indent="0">
              <a:buNone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96368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8F2F04C4-AE4A-4A40-994C-594849A8B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24" y="0"/>
            <a:ext cx="45715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7FE46-51A0-88A4-70A3-01CA61F0369D}"/>
              </a:ext>
            </a:extLst>
          </p:cNvPr>
          <p:cNvSpPr txBox="1"/>
          <p:nvPr/>
        </p:nvSpPr>
        <p:spPr>
          <a:xfrm>
            <a:off x="119743" y="174171"/>
            <a:ext cx="7619999" cy="6063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  <a:r>
              <a:rPr lang="en-US" sz="2800" b="1">
                <a:latin typeface="Century Gothic"/>
              </a:rPr>
              <a:t>Acknowledgements</a:t>
            </a:r>
          </a:p>
          <a:p>
            <a:endParaRPr lang="en-US">
              <a:latin typeface="Century Gothic"/>
            </a:endParaRPr>
          </a:p>
          <a:p>
            <a:r>
              <a:rPr lang="en-US" b="1">
                <a:solidFill>
                  <a:srgbClr val="005899"/>
                </a:solidFill>
                <a:latin typeface="Century Gothic"/>
              </a:rPr>
              <a:t>Department of Environment: </a:t>
            </a:r>
            <a:endParaRPr lang="en-US" b="1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Angela Tovar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Jared Policicchio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Jared Patton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Dave Graham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Michael Enos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Jackie Rigley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Avigail Bailon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Lindy Wordlaw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endParaRPr lang="en-US">
              <a:solidFill>
                <a:srgbClr val="005899"/>
              </a:solidFill>
              <a:latin typeface="Century Gothic"/>
            </a:endParaRPr>
          </a:p>
          <a:p>
            <a:pPr>
              <a:buFont typeface="Arial"/>
            </a:pPr>
            <a:r>
              <a:rPr lang="en-US" b="1">
                <a:solidFill>
                  <a:srgbClr val="005899"/>
                </a:solidFill>
                <a:latin typeface="Century Gothic"/>
              </a:rPr>
              <a:t>Department of Planning and Development: </a:t>
            </a:r>
            <a:endParaRPr lang="en-US" b="1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Bradley Roback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Jeffrey Cohen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Lisa Thomas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endParaRPr lang="en-US">
              <a:latin typeface="Century Gothic"/>
            </a:endParaRPr>
          </a:p>
          <a:p>
            <a:pPr>
              <a:buFont typeface="Arial"/>
            </a:pPr>
            <a:r>
              <a:rPr lang="en-US" b="1">
                <a:solidFill>
                  <a:srgbClr val="005899"/>
                </a:solidFill>
                <a:latin typeface="Century Gothic"/>
              </a:rPr>
              <a:t>Department of Technology and Innovation:</a:t>
            </a:r>
            <a:endParaRPr lang="en-US" b="1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Deborah Anderson </a:t>
            </a:r>
            <a:endParaRPr lang="en-US">
              <a:solidFill>
                <a:srgbClr val="005899"/>
              </a:solidFill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5899"/>
                </a:solidFill>
                <a:latin typeface="Century Gothic"/>
              </a:rPr>
              <a:t>Andre Johnson </a:t>
            </a:r>
            <a:endParaRPr lang="en-US">
              <a:solidFill>
                <a:srgbClr val="005899"/>
              </a:solidFill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D8767-2E2E-B93E-FFA8-4AC7F87F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AA829-D6CC-83BF-947F-ED0857E20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8103969" cy="1609344"/>
          </a:xfrm>
        </p:spPr>
        <p:txBody>
          <a:bodyPr>
            <a:normAutofit/>
          </a:bodyPr>
          <a:lstStyle/>
          <a:p>
            <a:r>
              <a:rPr lang="en-US"/>
              <a:t>Brief Overview: Problem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5C7A309-BDB5-4BEB-12D8-09E00E1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0F7E05-FDB4-BA22-D72B-EF5D108F61D5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3B2E4BFB-9ADD-AA3F-426B-A2D197CC6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3EFF14-3F04-F820-92E8-451D855DCA82}"/>
              </a:ext>
            </a:extLst>
          </p:cNvPr>
          <p:cNvSpPr txBox="1">
            <a:spLocks/>
          </p:cNvSpPr>
          <p:nvPr/>
        </p:nvSpPr>
        <p:spPr>
          <a:xfrm>
            <a:off x="784097" y="2069454"/>
            <a:ext cx="10629900" cy="3713088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/>
              <a:t> </a:t>
            </a:r>
            <a:r>
              <a:rPr lang="en-US" sz="2800" b="1"/>
              <a:t>Data centers in Chicago are rapidly increasing in size &amp; number.</a:t>
            </a:r>
            <a:r>
              <a:rPr lang="en-US" sz="2800"/>
              <a:t> </a:t>
            </a:r>
            <a:br>
              <a:rPr lang="en-US" sz="2800"/>
            </a:br>
            <a:endParaRPr lang="en-US" sz="2800"/>
          </a:p>
          <a:p>
            <a:pPr marL="0" indent="0">
              <a:buNone/>
              <a:defRPr/>
            </a:pPr>
            <a:r>
              <a:rPr lang="en-US" sz="2800" b="1"/>
              <a:t>Data centers have significant impacts that are felt acutely by surrounding communities.</a:t>
            </a:r>
            <a:br>
              <a:rPr lang="en-US" sz="2800" b="1"/>
            </a:br>
            <a:endParaRPr lang="en-US" sz="2400" i="1"/>
          </a:p>
          <a:p>
            <a:pPr marL="0" indent="0">
              <a:buNone/>
              <a:defRPr/>
            </a:pPr>
            <a:endParaRPr lang="en-US" sz="1300"/>
          </a:p>
          <a:p>
            <a:pPr marL="0" indent="0">
              <a:buNone/>
              <a:defRPr/>
            </a:pPr>
            <a:r>
              <a:rPr lang="en-US" sz="3200" b="1" i="1"/>
              <a:t>Our regulations do not reflect the realities of modern data centers.</a:t>
            </a:r>
          </a:p>
          <a:p>
            <a:pPr marL="0" indent="0">
              <a:buNone/>
              <a:defRPr/>
            </a:pPr>
            <a:endParaRPr lang="en-US" sz="2800"/>
          </a:p>
          <a:p>
            <a:pPr>
              <a:buFontTx/>
              <a:buChar char="-"/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7F4D-ACA2-BB11-399E-A3027CFD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5E18-2467-1BEE-23EC-59968285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8103969" cy="1609344"/>
          </a:xfrm>
        </p:spPr>
        <p:txBody>
          <a:bodyPr>
            <a:normAutofit/>
          </a:bodyPr>
          <a:lstStyle/>
          <a:p>
            <a:r>
              <a:rPr lang="en-US"/>
              <a:t>Brief Overview: Process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B896D72-4AA0-AF1B-FC1D-59FDA2D2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B8241-6CD8-2268-3D21-ABE5460992AB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E28C04A7-2ED4-76D8-12F4-ECB62BC68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9A1344-5E6A-E572-D413-DA76C0677C01}"/>
              </a:ext>
            </a:extLst>
          </p:cNvPr>
          <p:cNvSpPr txBox="1">
            <a:spLocks/>
          </p:cNvSpPr>
          <p:nvPr/>
        </p:nvSpPr>
        <p:spPr>
          <a:xfrm>
            <a:off x="827394" y="2069454"/>
            <a:ext cx="10370127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b="1"/>
              <a:t>Sustainable Data Centers Working Group met monthly from January 2025 – June 2026. </a:t>
            </a:r>
            <a:br>
              <a:rPr lang="en-US" sz="2800" b="1"/>
            </a:br>
            <a:endParaRPr lang="en-US" sz="2800" b="1"/>
          </a:p>
          <a:p>
            <a:pPr marL="0" indent="0">
              <a:buNone/>
              <a:defRPr/>
            </a:pPr>
            <a:r>
              <a:rPr lang="en-US" sz="2800" b="1"/>
              <a:t>Interdepartmental group &amp; consulted representatives from nearly 50 organizations.</a:t>
            </a:r>
            <a:br>
              <a:rPr lang="en-US" sz="2800" b="1"/>
            </a:br>
            <a:endParaRPr lang="en-US" sz="2800" b="1"/>
          </a:p>
          <a:p>
            <a:pPr marL="0" indent="0">
              <a:buNone/>
              <a:defRPr/>
            </a:pPr>
            <a:r>
              <a:rPr lang="en-US" sz="2800" b="1"/>
              <a:t>Recommended policies that address environmental, energy, and community impacts of data centers.</a:t>
            </a:r>
          </a:p>
          <a:p>
            <a:pPr marL="0" indent="0">
              <a:buNone/>
              <a:defRPr/>
            </a:pPr>
            <a:endParaRPr lang="en-US" sz="2800"/>
          </a:p>
          <a:p>
            <a:pPr>
              <a:buFontTx/>
              <a:buChar char="-"/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6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8C1F7-A9CE-A01E-DF73-05FD95E78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F965-C3A4-3FD7-DB7B-626B4D73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9801150" cy="1609344"/>
          </a:xfrm>
        </p:spPr>
        <p:txBody>
          <a:bodyPr>
            <a:normAutofit/>
          </a:bodyPr>
          <a:lstStyle/>
          <a:p>
            <a:r>
              <a:rPr lang="en-US"/>
              <a:t>Brief Overview: Recommendations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470220C-C34F-8808-280A-75C1CCBA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1DFE97-22E1-C450-4176-CBEF8FE697B5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291E7376-702F-4AF7-E4FF-7AE3F24A5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9F223F-6782-1D84-AB25-A7BB4C30D536}"/>
              </a:ext>
            </a:extLst>
          </p:cNvPr>
          <p:cNvSpPr txBox="1">
            <a:spLocks/>
          </p:cNvSpPr>
          <p:nvPr/>
        </p:nvSpPr>
        <p:spPr>
          <a:xfrm>
            <a:off x="983257" y="2251294"/>
            <a:ext cx="10144991" cy="320220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7230" indent="-514350">
              <a:buAutoNum type="arabicPeriod"/>
              <a:defRPr/>
            </a:pPr>
            <a:r>
              <a:rPr lang="en-US" sz="3200" b="1"/>
              <a:t>Strong Environmental Safeguards</a:t>
            </a:r>
            <a:endParaRPr lang="en-US" b="1"/>
          </a:p>
          <a:p>
            <a:pPr marL="1245870" lvl="1" indent="-457200">
              <a:spcAft>
                <a:spcPts val="0"/>
              </a:spcAft>
              <a:defRPr/>
            </a:pPr>
            <a:endParaRPr lang="en-US" sz="3000">
              <a:solidFill>
                <a:srgbClr val="FF0000"/>
              </a:solidFill>
            </a:endParaRPr>
          </a:p>
          <a:p>
            <a:pPr marL="697230" indent="-514350">
              <a:buAutoNum type="arabicPeriod"/>
              <a:defRPr/>
            </a:pPr>
            <a:r>
              <a:rPr lang="en-US" sz="3200" b="1"/>
              <a:t>Responsible Zoning &amp; Land Use</a:t>
            </a:r>
          </a:p>
          <a:p>
            <a:pPr marL="1245870" lvl="1" indent="-457200">
              <a:spcAft>
                <a:spcPts val="0"/>
              </a:spcAft>
              <a:defRPr/>
            </a:pPr>
            <a:endParaRPr lang="en-US" sz="3000">
              <a:solidFill>
                <a:srgbClr val="FF0000"/>
              </a:solidFill>
            </a:endParaRPr>
          </a:p>
          <a:p>
            <a:pPr marL="697230" indent="-514350">
              <a:buAutoNum type="arabicPeriod"/>
              <a:defRPr/>
            </a:pPr>
            <a:r>
              <a:rPr lang="en-US" sz="3200" b="1"/>
              <a:t>Transparent Data Reporting &amp; Accountability</a:t>
            </a:r>
          </a:p>
          <a:p>
            <a:pPr>
              <a:buFontTx/>
              <a:buChar char="-"/>
              <a:defRPr/>
            </a:pPr>
            <a:endParaRPr lang="en-US"/>
          </a:p>
          <a:p>
            <a:pPr marL="0" indent="0"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6DC3C-64F6-0B9C-01C2-91CBC3A58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050D-2327-9520-D2D7-F5A9C997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75F551D-D4C7-DB6E-18BA-EE8322C7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CFBDD-CAAB-DBD7-14FF-3F2B83B86DAA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C0C3229D-1831-9D48-A004-3E01DA41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A1042-29F7-6BB3-4C08-04EF3EF1396E}"/>
              </a:ext>
            </a:extLst>
          </p:cNvPr>
          <p:cNvSpPr txBox="1">
            <a:spLocks/>
          </p:cNvSpPr>
          <p:nvPr/>
        </p:nvSpPr>
        <p:spPr>
          <a:xfrm>
            <a:off x="1069849" y="1861635"/>
            <a:ext cx="9127700" cy="40507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E4002B"/>
              </a:buClr>
              <a:buSzPct val="90000"/>
              <a:buFont typeface="Arial"/>
              <a:buChar char="-"/>
              <a:tabLst/>
              <a:defRPr/>
            </a:pPr>
            <a:r>
              <a:rPr lang="en-US" sz="3300"/>
              <a:t>Introduction</a:t>
            </a:r>
            <a:endParaRPr lang="en-US"/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Brief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600" b="1"/>
              <a:t>Data Centers Overview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Sustainable Data Centers Working Group</a:t>
            </a:r>
          </a:p>
          <a:p>
            <a:pPr>
              <a:spcAft>
                <a:spcPts val="600"/>
              </a:spcAft>
              <a:buChar char="-"/>
              <a:defRPr/>
            </a:pPr>
            <a:r>
              <a:rPr lang="en-US" sz="3300"/>
              <a:t>Recommendations </a:t>
            </a: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04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424F8-FA68-7F68-25CC-70FF5628B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9A69-508A-102E-ACD7-C1172D1F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8103969" cy="1609344"/>
          </a:xfrm>
        </p:spPr>
        <p:txBody>
          <a:bodyPr>
            <a:normAutofit/>
          </a:bodyPr>
          <a:lstStyle/>
          <a:p>
            <a:r>
              <a:rPr lang="en-US"/>
              <a:t>Data Centers Overview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AE9B60B-BF4A-BB6A-9B4C-CF0411F4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CF984-64AA-42B4-8D2F-66BCDE3A50F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2B3B0-CFF7-6075-5ABB-0D5FDF87BA8F}"/>
              </a:ext>
            </a:extLst>
          </p:cNvPr>
          <p:cNvSpPr/>
          <p:nvPr/>
        </p:nvSpPr>
        <p:spPr>
          <a:xfrm>
            <a:off x="1712890" y="6272784"/>
            <a:ext cx="9415358" cy="358924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C4BC66D8-E8F4-C460-D999-08679074F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" y="6166857"/>
            <a:ext cx="1660511" cy="60355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7BAC74-8D58-4379-852C-6FBEE4123D57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facility that houses computing equipment used to store, manipulate, or process digital information.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58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data center may be a stand-alone facility or part of a mixed-use building.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4002B"/>
              </a:buClr>
              <a:buSzPct val="9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58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60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151CC-9C8D-DE71-BC4F-3A508B33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25B04F-5C15-A410-24F5-3BB4746000A7}"/>
              </a:ext>
            </a:extLst>
          </p:cNvPr>
          <p:cNvSpPr txBox="1"/>
          <p:nvPr/>
        </p:nvSpPr>
        <p:spPr>
          <a:xfrm>
            <a:off x="5789307" y="5180362"/>
            <a:ext cx="61084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/>
              <a:t>Image credit: By </a:t>
            </a:r>
            <a:r>
              <a:rPr lang="en-US" sz="1600" i="1" err="1"/>
              <a:t>Virtuo</a:t>
            </a:r>
            <a:r>
              <a:rPr lang="en-US" sz="1600" i="1"/>
              <a:t> Doc, Wikimedia Commons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21FFF-41D9-E99A-4C76-EC588CA158C3}"/>
              </a:ext>
            </a:extLst>
          </p:cNvPr>
          <p:cNvSpPr txBox="1"/>
          <p:nvPr/>
        </p:nvSpPr>
        <p:spPr>
          <a:xfrm>
            <a:off x="604973" y="6066803"/>
            <a:ext cx="3882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/>
              <a:t>Image credit: </a:t>
            </a:r>
            <a:r>
              <a:rPr lang="en-US" sz="1600" i="1" err="1"/>
              <a:t>Robert.Harker</a:t>
            </a:r>
            <a:r>
              <a:rPr lang="en-US" sz="1600" i="1"/>
              <a:t>, </a:t>
            </a:r>
          </a:p>
          <a:p>
            <a:pPr algn="r"/>
            <a:r>
              <a:rPr lang="en-US" sz="1600" i="1"/>
              <a:t>Wikimedia Commons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A82C4A-CF0C-7C76-C21C-96BE57B8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835" y="1339084"/>
            <a:ext cx="7110876" cy="381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2BC2D7-A81B-C815-25D6-CD39D092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74" y="669542"/>
            <a:ext cx="4067344" cy="54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937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nxSx3.mEIxPUzbqk3EgH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bQN9TEb4XSUZOiwG5e6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65f7a3-134a-4b0c-bbd7-548943d4732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A77AA4E469FE4FA76344F01D2772FD" ma:contentTypeVersion="14" ma:contentTypeDescription="Create a new document." ma:contentTypeScope="" ma:versionID="158a9a84c9460b85f132eee780200a2a">
  <xsd:schema xmlns:xsd="http://www.w3.org/2001/XMLSchema" xmlns:xs="http://www.w3.org/2001/XMLSchema" xmlns:p="http://schemas.microsoft.com/office/2006/metadata/properties" xmlns:ns3="7165f7a3-134a-4b0c-bbd7-548943d4732f" xmlns:ns4="57e3a26a-f841-41a9-9b8b-4ea063e3c5ed" targetNamespace="http://schemas.microsoft.com/office/2006/metadata/properties" ma:root="true" ma:fieldsID="e1b62f12e19710740f69c007554346b1" ns3:_="" ns4:_="">
    <xsd:import namespace="7165f7a3-134a-4b0c-bbd7-548943d4732f"/>
    <xsd:import namespace="57e3a26a-f841-41a9-9b8b-4ea063e3c5e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5f7a3-134a-4b0c-bbd7-548943d4732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3a26a-f841-41a9-9b8b-4ea063e3c5e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B9A1B8-BE31-4547-B08E-6141F56FDF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A38CF8-6459-4542-BB57-0E3BB3446E62}">
  <ds:schemaRefs>
    <ds:schemaRef ds:uri="57e3a26a-f841-41a9-9b8b-4ea063e3c5ed"/>
    <ds:schemaRef ds:uri="7165f7a3-134a-4b0c-bbd7-548943d473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70DE7C2-E06F-4D2B-823B-C896E4494A33}">
  <ds:schemaRefs>
    <ds:schemaRef ds:uri="57e3a26a-f841-41a9-9b8b-4ea063e3c5ed"/>
    <ds:schemaRef ds:uri="7165f7a3-134a-4b0c-bbd7-548943d473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Application>Microsoft Office PowerPoint</Application>
  <PresentationFormat>Widescreen</PresentationFormat>
  <Slides>35</Slides>
  <Notes>11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Wood Type</vt:lpstr>
      <vt:lpstr>Office Theme</vt:lpstr>
      <vt:lpstr>Sustainable Data Centers Working Group Recommendations  </vt:lpstr>
      <vt:lpstr>Agenda</vt:lpstr>
      <vt:lpstr>Agenda</vt:lpstr>
      <vt:lpstr>Brief Overview: Problem</vt:lpstr>
      <vt:lpstr>Brief Overview: Process</vt:lpstr>
      <vt:lpstr>Brief Overview: Recommendations</vt:lpstr>
      <vt:lpstr>Agenda</vt:lpstr>
      <vt:lpstr>Data Centers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Chicago for data center development?</vt:lpstr>
      <vt:lpstr>Where are data centers located?</vt:lpstr>
      <vt:lpstr>How are data centers currently regulated in Chicago?</vt:lpstr>
      <vt:lpstr>Impacts: Energy</vt:lpstr>
      <vt:lpstr>Impacts: Air and Sound Pollution</vt:lpstr>
      <vt:lpstr>Impacts: Water</vt:lpstr>
      <vt:lpstr>Agenda</vt:lpstr>
      <vt:lpstr>Process Timeline</vt:lpstr>
      <vt:lpstr>Departments in Working Group</vt:lpstr>
      <vt:lpstr>Outreach</vt:lpstr>
      <vt:lpstr>Public Meeting Results</vt:lpstr>
      <vt:lpstr>Agenda</vt:lpstr>
      <vt:lpstr>Recommendations</vt:lpstr>
      <vt:lpstr>Strong Environmental Safeguards</vt:lpstr>
      <vt:lpstr>2. Responsible Zoning &amp; Land Use</vt:lpstr>
      <vt:lpstr>3. Transparent Data Reporting &amp; Accountability</vt:lpstr>
      <vt:lpstr>Topics for Continued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Schuster</dc:creator>
  <cp:revision>6</cp:revision>
  <dcterms:created xsi:type="dcterms:W3CDTF">2019-10-28T16:54:32Z</dcterms:created>
  <dcterms:modified xsi:type="dcterms:W3CDTF">2026-07-13T14:54:17Z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0x01010098A77AA4E469FE4FA76344F01D2772FD</vt:lpwstr>
  </property>
</Properties>
</file>